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0" r:id="rId3"/>
    <p:sldId id="263" r:id="rId4"/>
    <p:sldId id="258" r:id="rId5"/>
  </p:sldIdLst>
  <p:sldSz cx="3657600" cy="9144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42" d="100"/>
          <a:sy n="142" d="100"/>
        </p:scale>
        <p:origin x="-1962" y="2634"/>
      </p:cViewPr>
      <p:guideLst>
        <p:guide orient="horz" pos="2880"/>
        <p:guide pos="115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2138365" y="7609684"/>
            <a:ext cx="2523932" cy="517691"/>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16218" y="1035052"/>
            <a:ext cx="3225165" cy="1960033"/>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16218" y="3000373"/>
            <a:ext cx="3225165" cy="23368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548640" y="8016876"/>
            <a:ext cx="2316480" cy="486833"/>
          </a:xfrm>
        </p:spPr>
        <p:txBody>
          <a:bodyPr tIns="0" bIns="0" anchor="t"/>
          <a:lstStyle>
            <a:lvl1pPr algn="r">
              <a:defRPr sz="1000"/>
            </a:lvl1pPr>
          </a:lstStyle>
          <a:p>
            <a:fld id="{1D8BD707-D9CF-40AE-B4C6-C98DA3205C09}" type="datetimeFigureOut">
              <a:rPr lang="en-US" smtClean="0"/>
              <a:pPr/>
              <a:t>4/12/2020</a:t>
            </a:fld>
            <a:endParaRPr lang="en-US"/>
          </a:p>
        </p:txBody>
      </p:sp>
      <p:sp>
        <p:nvSpPr>
          <p:cNvPr id="17" name="Footer Placeholder 16"/>
          <p:cNvSpPr>
            <a:spLocks noGrp="1"/>
          </p:cNvSpPr>
          <p:nvPr>
            <p:ph type="ftr" sz="quarter" idx="11"/>
          </p:nvPr>
        </p:nvSpPr>
        <p:spPr>
          <a:xfrm>
            <a:off x="548640" y="7534273"/>
            <a:ext cx="2316480" cy="486833"/>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3356899" y="7669743"/>
            <a:ext cx="201168" cy="486833"/>
          </a:xfrm>
        </p:spPr>
        <p:txBody>
          <a:bodyPr anchor="ctr"/>
          <a:lstStyle>
            <a:lvl1pPr algn="ctr">
              <a:defRPr sz="1300">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712720" y="508000"/>
            <a:ext cx="762000" cy="73152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82880" y="508000"/>
            <a:ext cx="2499360" cy="73152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 y="356659"/>
            <a:ext cx="3291840" cy="1865376"/>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182880" y="2510411"/>
            <a:ext cx="3291840" cy="6096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1916582" y="8640064"/>
            <a:ext cx="853440" cy="402336"/>
          </a:xfrm>
        </p:spPr>
        <p:txBody>
          <a:bodyPr/>
          <a:lstStyle/>
          <a:p>
            <a:fld id="{1D8BD707-D9CF-40AE-B4C6-C98DA3205C09}" type="datetimeFigureOut">
              <a:rPr lang="en-US" smtClean="0"/>
              <a:pPr/>
              <a:t>4/12/2020</a:t>
            </a:fld>
            <a:endParaRPr lang="en-US"/>
          </a:p>
        </p:txBody>
      </p:sp>
      <p:sp>
        <p:nvSpPr>
          <p:cNvPr id="5" name="Footer Placeholder 4"/>
          <p:cNvSpPr>
            <a:spLocks noGrp="1"/>
          </p:cNvSpPr>
          <p:nvPr>
            <p:ph type="ftr" sz="quarter" idx="11"/>
          </p:nvPr>
        </p:nvSpPr>
        <p:spPr>
          <a:xfrm>
            <a:off x="182880" y="8641293"/>
            <a:ext cx="1704022" cy="401108"/>
          </a:xfrm>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ight Triangle 8"/>
          <p:cNvSpPr/>
          <p:nvPr/>
        </p:nvSpPr>
        <p:spPr>
          <a:xfrm flipV="1">
            <a:off x="2814" y="9380"/>
            <a:ext cx="3651973" cy="9115865"/>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2138365" y="1016627"/>
            <a:ext cx="2523932" cy="517691"/>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2782253" y="8636000"/>
            <a:ext cx="853440" cy="406400"/>
          </a:xfrm>
        </p:spPr>
        <p:txBody>
          <a:bodyPr/>
          <a:lstStyle/>
          <a:p>
            <a:fld id="{1D8BD707-D9CF-40AE-B4C6-C98DA3205C09}" type="datetimeFigureOut">
              <a:rPr lang="en-US" smtClean="0"/>
              <a:pPr/>
              <a:t>4/12/2020</a:t>
            </a:fld>
            <a:endParaRPr lang="en-US"/>
          </a:p>
        </p:txBody>
      </p:sp>
      <p:sp>
        <p:nvSpPr>
          <p:cNvPr id="5" name="Footer Placeholder 4"/>
          <p:cNvSpPr>
            <a:spLocks noGrp="1"/>
          </p:cNvSpPr>
          <p:nvPr>
            <p:ph type="ftr" sz="quarter" idx="11"/>
          </p:nvPr>
        </p:nvSpPr>
        <p:spPr>
          <a:xfrm>
            <a:off x="1047751" y="8641293"/>
            <a:ext cx="1704022" cy="401108"/>
          </a:xfrm>
        </p:spPr>
        <p:txBody>
          <a:bodyPr/>
          <a:lstStyle/>
          <a:p>
            <a:endParaRPr lang="en-US"/>
          </a:p>
        </p:txBody>
      </p:sp>
      <p:sp>
        <p:nvSpPr>
          <p:cNvPr id="6" name="Slide Number Placeholder 5"/>
          <p:cNvSpPr>
            <a:spLocks noGrp="1"/>
          </p:cNvSpPr>
          <p:nvPr>
            <p:ph type="sldNum" sz="quarter" idx="12"/>
          </p:nvPr>
        </p:nvSpPr>
        <p:spPr>
          <a:xfrm>
            <a:off x="3380422" y="1079499"/>
            <a:ext cx="201168" cy="401108"/>
          </a:xfrm>
        </p:spPr>
        <p:txBody>
          <a:bodyPr/>
          <a:lstStyle/>
          <a:p>
            <a:fld id="{B6F15528-21DE-4FAA-801E-634DDDAF4B2B}" type="slidenum">
              <a:rPr lang="en-US" smtClean="0"/>
              <a:pPr/>
              <a:t>‹#›</a:t>
            </a:fld>
            <a:endParaRPr lang="en-US"/>
          </a:p>
        </p:txBody>
      </p:sp>
      <p:cxnSp>
        <p:nvCxnSpPr>
          <p:cNvPr id="11" name="Straight Connector 10"/>
          <p:cNvCxnSpPr/>
          <p:nvPr/>
        </p:nvCxnSpPr>
        <p:spPr>
          <a:xfrm rot="10800000">
            <a:off x="2587518" y="12508"/>
            <a:ext cx="1069144" cy="2533613"/>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9379"/>
            <a:ext cx="3654786" cy="9125244"/>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52400" y="361953"/>
            <a:ext cx="2895600" cy="1816100"/>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52400" y="2178048"/>
            <a:ext cx="1554480" cy="3048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182880" y="2296584"/>
            <a:ext cx="1615440" cy="6034617"/>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1859280" y="2296584"/>
            <a:ext cx="1615440" cy="6034617"/>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1916582" y="8641292"/>
            <a:ext cx="853440" cy="402336"/>
          </a:xfrm>
        </p:spPr>
        <p:txBody>
          <a:bodyPr/>
          <a:lstStyle/>
          <a:p>
            <a:fld id="{1D8BD707-D9CF-40AE-B4C6-C98DA3205C09}" type="datetimeFigureOut">
              <a:rPr lang="en-US" smtClean="0"/>
              <a:pPr/>
              <a:t>4/12/2020</a:t>
            </a:fld>
            <a:endParaRPr lang="en-US"/>
          </a:p>
        </p:txBody>
      </p:sp>
      <p:sp>
        <p:nvSpPr>
          <p:cNvPr id="6" name="Footer Placeholder 5"/>
          <p:cNvSpPr>
            <a:spLocks noGrp="1"/>
          </p:cNvSpPr>
          <p:nvPr>
            <p:ph type="ftr" sz="quarter" idx="11"/>
          </p:nvPr>
        </p:nvSpPr>
        <p:spPr>
          <a:xfrm>
            <a:off x="182880" y="8641292"/>
            <a:ext cx="1704022" cy="402336"/>
          </a:xfrm>
        </p:spPr>
        <p:txBody>
          <a:bodyPr/>
          <a:lstStyle/>
          <a:p>
            <a:endParaRPr lang="en-US"/>
          </a:p>
        </p:txBody>
      </p:sp>
      <p:sp>
        <p:nvSpPr>
          <p:cNvPr id="7" name="Slide Number Placeholder 6"/>
          <p:cNvSpPr>
            <a:spLocks noGrp="1"/>
          </p:cNvSpPr>
          <p:nvPr>
            <p:ph type="sldNum" sz="quarter" idx="12"/>
          </p:nvPr>
        </p:nvSpPr>
        <p:spPr>
          <a:xfrm>
            <a:off x="3035808" y="8641292"/>
            <a:ext cx="201168" cy="402336"/>
          </a:xfrm>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9279" y="387643"/>
            <a:ext cx="426720" cy="8205216"/>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46002" y="387643"/>
            <a:ext cx="232410" cy="402336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546002" y="4569499"/>
            <a:ext cx="232410" cy="402336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808892" y="387643"/>
            <a:ext cx="2743200" cy="402336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808892" y="4569499"/>
            <a:ext cx="2743200" cy="402336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1916582" y="8641292"/>
            <a:ext cx="852221" cy="402336"/>
          </a:xfrm>
        </p:spPr>
        <p:txBody>
          <a:bodyPr/>
          <a:lstStyle/>
          <a:p>
            <a:fld id="{1D8BD707-D9CF-40AE-B4C6-C98DA3205C09}" type="datetimeFigureOut">
              <a:rPr lang="en-US" smtClean="0"/>
              <a:pPr/>
              <a:t>4/12/2020</a:t>
            </a:fld>
            <a:endParaRPr lang="en-US"/>
          </a:p>
        </p:txBody>
      </p:sp>
      <p:sp>
        <p:nvSpPr>
          <p:cNvPr id="8" name="Footer Placeholder 7"/>
          <p:cNvSpPr>
            <a:spLocks noGrp="1"/>
          </p:cNvSpPr>
          <p:nvPr>
            <p:ph type="ftr" sz="quarter" idx="11"/>
          </p:nvPr>
        </p:nvSpPr>
        <p:spPr>
          <a:xfrm>
            <a:off x="182880" y="8641292"/>
            <a:ext cx="1704442" cy="402336"/>
          </a:xfrm>
        </p:spPr>
        <p:txBody>
          <a:bodyPr/>
          <a:lstStyle/>
          <a:p>
            <a:endParaRPr lang="en-US"/>
          </a:p>
        </p:txBody>
      </p:sp>
      <p:sp>
        <p:nvSpPr>
          <p:cNvPr id="9" name="Slide Number Placeholder 8"/>
          <p:cNvSpPr>
            <a:spLocks noGrp="1"/>
          </p:cNvSpPr>
          <p:nvPr>
            <p:ph type="sldNum" sz="quarter" idx="12"/>
          </p:nvPr>
        </p:nvSpPr>
        <p:spPr>
          <a:xfrm>
            <a:off x="3035808" y="8644128"/>
            <a:ext cx="201168" cy="402336"/>
          </a:xfrm>
        </p:spPr>
        <p:txBody>
          <a:bodyPr/>
          <a:lstStyle>
            <a:lvl1pPr algn="ctr">
              <a:defRPr/>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4/12/2020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916582" y="8641292"/>
            <a:ext cx="853440" cy="402336"/>
          </a:xfrm>
        </p:spPr>
        <p:txBody>
          <a:bodyPr/>
          <a:lstStyle/>
          <a:p>
            <a:fld id="{1D8BD707-D9CF-40AE-B4C6-C98DA3205C09}" type="datetimeFigureOut">
              <a:rPr lang="en-US" smtClean="0"/>
              <a:pPr/>
              <a:t>4/12/2020</a:t>
            </a:fld>
            <a:endParaRPr lang="en-US"/>
          </a:p>
        </p:txBody>
      </p:sp>
      <p:sp>
        <p:nvSpPr>
          <p:cNvPr id="3" name="Footer Placeholder 2"/>
          <p:cNvSpPr>
            <a:spLocks noGrp="1"/>
          </p:cNvSpPr>
          <p:nvPr>
            <p:ph type="ftr" sz="quarter" idx="11"/>
          </p:nvPr>
        </p:nvSpPr>
        <p:spPr>
          <a:xfrm>
            <a:off x="182880" y="8642521"/>
            <a:ext cx="1704022" cy="401108"/>
          </a:xfrm>
        </p:spPr>
        <p:txBody>
          <a:bodyPr/>
          <a:lstStyle/>
          <a:p>
            <a:endParaRPr lang="en-US"/>
          </a:p>
        </p:txBody>
      </p:sp>
      <p:sp>
        <p:nvSpPr>
          <p:cNvPr id="4" name="Slide Number Placeholder 3"/>
          <p:cNvSpPr>
            <a:spLocks noGrp="1"/>
          </p:cNvSpPr>
          <p:nvPr>
            <p:ph type="sldNum" sz="quarter" idx="12"/>
          </p:nvPr>
        </p:nvSpPr>
        <p:spPr>
          <a:xfrm>
            <a:off x="3035808" y="8641292"/>
            <a:ext cx="201168" cy="402336"/>
          </a:xfrm>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7782" y="490219"/>
            <a:ext cx="365760" cy="79248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4342" y="490219"/>
            <a:ext cx="975360" cy="79248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460500" y="426720"/>
            <a:ext cx="2110435" cy="798576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2511590" y="8741664"/>
            <a:ext cx="853440" cy="402336"/>
          </a:xfrm>
        </p:spPr>
        <p:txBody>
          <a:bodyPr/>
          <a:lstStyle>
            <a:lvl1pPr>
              <a:defRPr sz="900"/>
            </a:lvl1pPr>
          </a:lstStyle>
          <a:p>
            <a:fld id="{1D8BD707-D9CF-40AE-B4C6-C98DA3205C09}" type="datetimeFigureOut">
              <a:rPr lang="en-US" smtClean="0"/>
              <a:pPr/>
              <a:t>4/12/2020</a:t>
            </a:fld>
            <a:endParaRPr lang="en-US"/>
          </a:p>
        </p:txBody>
      </p:sp>
      <p:sp>
        <p:nvSpPr>
          <p:cNvPr id="6" name="Footer Placeholder 5"/>
          <p:cNvSpPr>
            <a:spLocks noGrp="1"/>
          </p:cNvSpPr>
          <p:nvPr>
            <p:ph type="ftr" sz="quarter" idx="11"/>
          </p:nvPr>
        </p:nvSpPr>
        <p:spPr>
          <a:xfrm>
            <a:off x="454342" y="8741664"/>
            <a:ext cx="2057248" cy="402336"/>
          </a:xfrm>
        </p:spPr>
        <p:txBody>
          <a:bodyPr/>
          <a:lstStyle>
            <a:lvl1pPr>
              <a:defRPr sz="900"/>
            </a:lvl1pPr>
          </a:lstStyle>
          <a:p>
            <a:endParaRPr lang="en-US"/>
          </a:p>
        </p:txBody>
      </p:sp>
      <p:sp>
        <p:nvSpPr>
          <p:cNvPr id="7" name="Slide Number Placeholder 6"/>
          <p:cNvSpPr>
            <a:spLocks noGrp="1"/>
          </p:cNvSpPr>
          <p:nvPr>
            <p:ph type="sldNum" sz="quarter" idx="12"/>
          </p:nvPr>
        </p:nvSpPr>
        <p:spPr>
          <a:xfrm>
            <a:off x="3364230" y="8741664"/>
            <a:ext cx="201168" cy="402336"/>
          </a:xfrm>
        </p:spPr>
        <p:txBody>
          <a:bodyPr/>
          <a:lstStyle>
            <a:lvl1pPr>
              <a:defRPr sz="900"/>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7782" y="201195"/>
            <a:ext cx="365760" cy="85344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5295" y="498621"/>
            <a:ext cx="2933395" cy="73152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7823200"/>
            <a:ext cx="2933395" cy="9144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2443277" y="8741664"/>
            <a:ext cx="841248" cy="402336"/>
          </a:xfrm>
        </p:spPr>
        <p:txBody>
          <a:bodyPr/>
          <a:lstStyle>
            <a:lvl1pPr>
              <a:defRPr sz="900"/>
            </a:lvl1pPr>
          </a:lstStyle>
          <a:p>
            <a:fld id="{1D8BD707-D9CF-40AE-B4C6-C98DA3205C09}" type="datetimeFigureOut">
              <a:rPr lang="en-US" smtClean="0"/>
              <a:pPr/>
              <a:t>4/12/2020</a:t>
            </a:fld>
            <a:endParaRPr lang="en-US"/>
          </a:p>
        </p:txBody>
      </p:sp>
      <p:sp>
        <p:nvSpPr>
          <p:cNvPr id="6" name="Footer Placeholder 5"/>
          <p:cNvSpPr>
            <a:spLocks noGrp="1"/>
          </p:cNvSpPr>
          <p:nvPr>
            <p:ph type="ftr" sz="quarter" idx="11"/>
          </p:nvPr>
        </p:nvSpPr>
        <p:spPr>
          <a:xfrm>
            <a:off x="468173" y="8742892"/>
            <a:ext cx="1979229" cy="402336"/>
          </a:xfrm>
        </p:spPr>
        <p:txBody>
          <a:bodyPr/>
          <a:lstStyle>
            <a:lvl1pPr>
              <a:defRPr sz="900"/>
            </a:lvl1pPr>
          </a:lstStyle>
          <a:p>
            <a:endParaRPr lang="en-US"/>
          </a:p>
        </p:txBody>
      </p:sp>
      <p:sp>
        <p:nvSpPr>
          <p:cNvPr id="7" name="Slide Number Placeholder 6"/>
          <p:cNvSpPr>
            <a:spLocks noGrp="1"/>
          </p:cNvSpPr>
          <p:nvPr>
            <p:ph type="sldNum" sz="quarter" idx="12"/>
          </p:nvPr>
        </p:nvSpPr>
        <p:spPr>
          <a:xfrm>
            <a:off x="3286877" y="8741664"/>
            <a:ext cx="146304" cy="402336"/>
          </a:xfrm>
        </p:spPr>
        <p:txBody>
          <a:bodyPr/>
          <a:lstStyle>
            <a:lvl1pPr algn="ctr">
              <a:defRPr sz="900"/>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11" name="Right Triangle 10"/>
          <p:cNvSpPr/>
          <p:nvPr/>
        </p:nvSpPr>
        <p:spPr>
          <a:xfrm>
            <a:off x="2814" y="18758"/>
            <a:ext cx="3651973" cy="9115865"/>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9379"/>
            <a:ext cx="3654786" cy="9125244"/>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2587518" y="6597880"/>
            <a:ext cx="1069144" cy="2533613"/>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182880" y="356659"/>
            <a:ext cx="3291840" cy="1865376"/>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182880" y="2510411"/>
            <a:ext cx="3291840" cy="6096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1916582" y="8641292"/>
            <a:ext cx="853440" cy="402336"/>
          </a:xfrm>
          <a:prstGeom prst="rect">
            <a:avLst/>
          </a:prstGeom>
        </p:spPr>
        <p:txBody>
          <a:bodyPr vert="horz" anchor="b"/>
          <a:lstStyle>
            <a:lvl1pPr algn="l" eaLnBrk="1" latinLnBrk="0" hangingPunct="1">
              <a:defRPr kumimoji="0" sz="1000" b="0">
                <a:solidFill>
                  <a:schemeClr val="tx1"/>
                </a:solidFill>
              </a:defRPr>
            </a:lvl1pPr>
          </a:lstStyle>
          <a:p>
            <a:fld id="{1D8BD707-D9CF-40AE-B4C6-C98DA3205C09}" type="datetimeFigureOut">
              <a:rPr lang="en-US" smtClean="0"/>
              <a:pPr/>
              <a:t>4/12/2020</a:t>
            </a:fld>
            <a:endParaRPr lang="en-US"/>
          </a:p>
        </p:txBody>
      </p:sp>
      <p:sp>
        <p:nvSpPr>
          <p:cNvPr id="3" name="Footer Placeholder 2"/>
          <p:cNvSpPr>
            <a:spLocks noGrp="1"/>
          </p:cNvSpPr>
          <p:nvPr>
            <p:ph type="ftr" sz="quarter" idx="3"/>
          </p:nvPr>
        </p:nvSpPr>
        <p:spPr>
          <a:xfrm>
            <a:off x="182880" y="8642521"/>
            <a:ext cx="1704022" cy="401108"/>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3035808" y="8641292"/>
            <a:ext cx="201168" cy="402336"/>
          </a:xfrm>
          <a:prstGeom prst="rect">
            <a:avLst/>
          </a:prstGeom>
        </p:spPr>
        <p:txBody>
          <a:bodyPr vert="horz" anchor="b"/>
          <a:lstStyle>
            <a:lvl1pPr algn="ctr" eaLnBrk="1" latinLnBrk="0" hangingPunct="1">
              <a:defRPr kumimoji="0" sz="1200">
                <a:solidFill>
                  <a:schemeClr val="tx1"/>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png"/><Relationship Id="rId4" Type="http://schemas.openxmlformats.org/officeDocument/2006/relationships/image" Target="../media/image11.jpeg"/><Relationship Id="rId9" Type="http://schemas.openxmlformats.org/officeDocument/2006/relationships/image" Target="../media/image16.jpeg"/></Relationships>
</file>

<file path=ppt/slides/_rels/slide3.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 Id="rId9" Type="http://schemas.openxmlformats.org/officeDocument/2006/relationships/image" Target="../media/image26.jpeg"/></Relationships>
</file>

<file path=ppt/slides/_rels/slide4.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209800"/>
            <a:ext cx="3225165" cy="304800"/>
          </a:xfrm>
          <a:solidFill>
            <a:srgbClr val="FFFF00"/>
          </a:solidFill>
          <a:ln>
            <a:solidFill>
              <a:srgbClr val="0070C0"/>
            </a:solidFill>
          </a:ln>
        </p:spPr>
        <p:style>
          <a:lnRef idx="2">
            <a:schemeClr val="accent2"/>
          </a:lnRef>
          <a:fillRef idx="1">
            <a:schemeClr val="lt1"/>
          </a:fillRef>
          <a:effectRef idx="0">
            <a:schemeClr val="accent2"/>
          </a:effectRef>
          <a:fontRef idx="minor">
            <a:schemeClr val="dk1"/>
          </a:fontRef>
        </p:style>
        <p:txBody>
          <a:bodyPr>
            <a:normAutofit fontScale="90000"/>
          </a:bodyPr>
          <a:lstStyle/>
          <a:p>
            <a:pPr marL="0" indent="484188" algn="l"/>
            <a:r>
              <a:rPr lang="en-US" sz="1600" b="1" dirty="0" smtClean="0"/>
              <a:t/>
            </a:r>
            <a:br>
              <a:rPr lang="en-US" sz="1600" b="1" dirty="0" smtClean="0"/>
            </a:br>
            <a:r>
              <a:rPr lang="en-US" sz="1600" b="1" dirty="0" err="1" smtClean="0"/>
              <a:t>Hepato</a:t>
            </a:r>
            <a:r>
              <a:rPr lang="en-US" sz="1600" b="1" dirty="0" smtClean="0"/>
              <a:t>-</a:t>
            </a:r>
            <a:r>
              <a:rPr lang="en-US" sz="1600" b="1" dirty="0" err="1" smtClean="0"/>
              <a:t>billiary</a:t>
            </a:r>
            <a:r>
              <a:rPr lang="en-US" sz="1600" b="1" dirty="0" smtClean="0"/>
              <a:t>-pancreatic Surgery</a:t>
            </a:r>
            <a:endParaRPr lang="en-US" sz="1600" b="1" dirty="0"/>
          </a:p>
        </p:txBody>
      </p:sp>
      <p:pic>
        <p:nvPicPr>
          <p:cNvPr id="8" name="Picture 5" descr="C:\Users\HARISH\Downloads\LIGG LOGO (1).jpg"/>
          <p:cNvPicPr>
            <a:picLocks noChangeAspect="1" noChangeArrowheads="1"/>
          </p:cNvPicPr>
          <p:nvPr/>
        </p:nvPicPr>
        <p:blipFill>
          <a:blip r:embed="rId2"/>
          <a:srcRect/>
          <a:stretch>
            <a:fillRect/>
          </a:stretch>
        </p:blipFill>
        <p:spPr bwMode="auto">
          <a:xfrm>
            <a:off x="1524000" y="76200"/>
            <a:ext cx="914400" cy="945930"/>
          </a:xfrm>
          <a:prstGeom prst="rect">
            <a:avLst/>
          </a:prstGeom>
          <a:noFill/>
          <a:ln w="9525">
            <a:noFill/>
            <a:miter lim="800000"/>
            <a:headEnd/>
            <a:tailEnd/>
          </a:ln>
        </p:spPr>
      </p:pic>
      <p:sp>
        <p:nvSpPr>
          <p:cNvPr id="9" name="Title 1"/>
          <p:cNvSpPr txBox="1">
            <a:spLocks/>
          </p:cNvSpPr>
          <p:nvPr/>
        </p:nvSpPr>
        <p:spPr>
          <a:xfrm>
            <a:off x="990600" y="1600200"/>
            <a:ext cx="1676400" cy="304800"/>
          </a:xfrm>
          <a:prstGeom prst="rect">
            <a:avLst/>
          </a:prstGeom>
          <a:noFill/>
          <a:ln w="25400" cap="flat" cmpd="sng" algn="ctr">
            <a:noFill/>
            <a:prstDash val="solid"/>
          </a:ln>
          <a:effectLst>
            <a:glow rad="1397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vert="horz" anchor="b">
            <a:normAutofit fontScale="52500" lnSpcReduction="20000"/>
          </a:bodyPr>
          <a:lstStyle/>
          <a:p>
            <a:pPr marL="0" marR="0" lvl="0" indent="484188" algn="ctr" defTabSz="9144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dirty="0" smtClean="0">
                <a:ln w="6350">
                  <a:solidFill>
                    <a:schemeClr val="accent1">
                      <a:shade val="43000"/>
                    </a:schemeClr>
                  </a:solidFill>
                </a:ln>
                <a:solidFill>
                  <a:srgbClr val="FFFF00"/>
                </a:solidFill>
                <a:effectLst>
                  <a:outerShdw blurRad="26000" dist="26000" dir="14500000" algn="tl" rotWithShape="0">
                    <a:srgbClr val="000000">
                      <a:alpha val="40000"/>
                    </a:srgbClr>
                  </a:outerShdw>
                </a:effectLst>
                <a:uLnTx/>
                <a:uFillTx/>
                <a:latin typeface="+mn-lt"/>
                <a:ea typeface="+mn-ea"/>
                <a:cs typeface="+mn-cs"/>
              </a:rPr>
              <a:t/>
            </a:r>
            <a:br>
              <a:rPr kumimoji="0" lang="en-US" sz="1600" b="1" i="0" u="none" strike="noStrike" kern="1200" cap="none" spc="0" normalizeH="0" baseline="0" noProof="0" dirty="0" smtClean="0">
                <a:ln w="6350">
                  <a:solidFill>
                    <a:schemeClr val="accent1">
                      <a:shade val="43000"/>
                    </a:schemeClr>
                  </a:solidFill>
                </a:ln>
                <a:solidFill>
                  <a:srgbClr val="FFFF00"/>
                </a:solidFill>
                <a:effectLst>
                  <a:outerShdw blurRad="26000" dist="26000" dir="14500000" algn="tl" rotWithShape="0">
                    <a:srgbClr val="000000">
                      <a:alpha val="40000"/>
                    </a:srgbClr>
                  </a:outerShdw>
                </a:effectLst>
                <a:uLnTx/>
                <a:uFillTx/>
                <a:latin typeface="+mn-lt"/>
                <a:ea typeface="+mn-ea"/>
                <a:cs typeface="+mn-cs"/>
              </a:rPr>
            </a:br>
            <a:r>
              <a:rPr kumimoji="0" lang="en-US" sz="1600" b="1" i="0" u="none" strike="noStrike" kern="1200" cap="none" spc="0" normalizeH="0" baseline="0" noProof="0" dirty="0" smtClean="0">
                <a:ln w="6350">
                  <a:solidFill>
                    <a:schemeClr val="accent1">
                      <a:shade val="43000"/>
                    </a:schemeClr>
                  </a:solidFill>
                </a:ln>
                <a:solidFill>
                  <a:srgbClr val="FFFF00"/>
                </a:solidFill>
                <a:effectLst>
                  <a:outerShdw blurRad="26000" dist="26000" dir="14500000" algn="tl" rotWithShape="0">
                    <a:srgbClr val="000000">
                      <a:alpha val="40000"/>
                    </a:srgbClr>
                  </a:outerShdw>
                </a:effectLst>
                <a:uLnTx/>
                <a:uFillTx/>
                <a:latin typeface="+mn-lt"/>
                <a:ea typeface="+mn-ea"/>
                <a:cs typeface="+mn-cs"/>
              </a:rPr>
              <a:t>CENTRE OF EXCELLENCE</a:t>
            </a:r>
            <a:endParaRPr kumimoji="0" lang="en-US" sz="1600" b="1" i="0" u="none" strike="noStrike" kern="1200" cap="none" spc="0" normalizeH="0" baseline="0" noProof="0" dirty="0">
              <a:ln w="6350">
                <a:solidFill>
                  <a:schemeClr val="accent1">
                    <a:shade val="43000"/>
                  </a:schemeClr>
                </a:solidFill>
              </a:ln>
              <a:solidFill>
                <a:srgbClr val="FFFF00"/>
              </a:solidFill>
              <a:effectLst>
                <a:outerShdw blurRad="26000" dist="26000" dir="14500000" algn="tl" rotWithShape="0">
                  <a:srgbClr val="000000">
                    <a:alpha val="40000"/>
                  </a:srgbClr>
                </a:outerShdw>
              </a:effectLst>
              <a:uLnTx/>
              <a:uFillTx/>
              <a:latin typeface="+mn-lt"/>
              <a:ea typeface="+mn-ea"/>
              <a:cs typeface="+mn-cs"/>
            </a:endParaRPr>
          </a:p>
        </p:txBody>
      </p:sp>
      <p:cxnSp>
        <p:nvCxnSpPr>
          <p:cNvPr id="11" name="Straight Connector 10"/>
          <p:cNvCxnSpPr/>
          <p:nvPr/>
        </p:nvCxnSpPr>
        <p:spPr>
          <a:xfrm>
            <a:off x="1219200" y="1676401"/>
            <a:ext cx="118872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219200" y="1905000"/>
            <a:ext cx="118872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Picture 1" descr="E:\LIFE CLINIC PHOTO\final photos\final hospital building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3999" y="6934200"/>
            <a:ext cx="999067" cy="899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txBox="1">
            <a:spLocks/>
          </p:cNvSpPr>
          <p:nvPr/>
        </p:nvSpPr>
        <p:spPr bwMode="auto">
          <a:xfrm>
            <a:off x="0" y="5715000"/>
            <a:ext cx="3657600" cy="646331"/>
          </a:xfrm>
          <a:prstGeom prst="rect">
            <a:avLst/>
          </a:prstGeom>
          <a:noFill/>
          <a:ln w="9525">
            <a:noFill/>
            <a:miter lim="800000"/>
            <a:headEnd/>
            <a:tailEnd/>
          </a:ln>
          <a:effectLst/>
        </p:spPr>
        <p:txBody>
          <a:bodyPr anchor="ctr">
            <a:spAutoFit/>
          </a:bodyPr>
          <a:lstStyle/>
          <a:p>
            <a:pPr algn="ctr" fontAlgn="auto">
              <a:spcAft>
                <a:spcPts val="0"/>
              </a:spcAft>
              <a:defRPr/>
            </a:pPr>
            <a:r>
              <a:rPr lang="en-IN" sz="1200" kern="0" dirty="0" smtClean="0">
                <a:solidFill>
                  <a:srgbClr val="002060"/>
                </a:solidFill>
                <a:latin typeface="Arial Narrow" pitchFamily="34" charset="0"/>
                <a:ea typeface="+mj-ea"/>
                <a:cs typeface="Times New Roman" pitchFamily="18" charset="0"/>
              </a:rPr>
              <a:t>Dr </a:t>
            </a:r>
            <a:r>
              <a:rPr lang="en-IN" sz="1200" kern="0" dirty="0" err="1">
                <a:solidFill>
                  <a:srgbClr val="002060"/>
                </a:solidFill>
                <a:latin typeface="Arial Narrow" pitchFamily="34" charset="0"/>
                <a:ea typeface="+mj-ea"/>
                <a:cs typeface="Times New Roman" pitchFamily="18" charset="0"/>
              </a:rPr>
              <a:t>Harischandra</a:t>
            </a:r>
            <a:r>
              <a:rPr lang="en-IN" sz="1200" kern="0" dirty="0">
                <a:solidFill>
                  <a:srgbClr val="002060"/>
                </a:solidFill>
                <a:latin typeface="Arial Narrow" pitchFamily="34" charset="0"/>
                <a:ea typeface="+mj-ea"/>
                <a:cs typeface="Times New Roman" pitchFamily="18" charset="0"/>
              </a:rPr>
              <a:t> </a:t>
            </a:r>
            <a:r>
              <a:rPr lang="en-IN" sz="1200" kern="0" dirty="0" err="1">
                <a:solidFill>
                  <a:srgbClr val="002060"/>
                </a:solidFill>
                <a:latin typeface="Arial Narrow" pitchFamily="34" charset="0"/>
                <a:ea typeface="+mj-ea"/>
                <a:cs typeface="Times New Roman" pitchFamily="18" charset="0"/>
              </a:rPr>
              <a:t>Mishra</a:t>
            </a:r>
            <a:r>
              <a:rPr lang="en-IN" sz="1000" kern="0" dirty="0">
                <a:solidFill>
                  <a:srgbClr val="002060"/>
                </a:solidFill>
                <a:latin typeface="Arial Narrow" pitchFamily="34" charset="0"/>
                <a:ea typeface="+mj-ea"/>
                <a:cs typeface="Times New Roman" pitchFamily="18" charset="0"/>
              </a:rPr>
              <a:t/>
            </a:r>
            <a:br>
              <a:rPr lang="en-IN" sz="1000" kern="0" dirty="0">
                <a:solidFill>
                  <a:srgbClr val="002060"/>
                </a:solidFill>
                <a:latin typeface="Arial Narrow" pitchFamily="34" charset="0"/>
                <a:ea typeface="+mj-ea"/>
                <a:cs typeface="Times New Roman" pitchFamily="18" charset="0"/>
              </a:rPr>
            </a:br>
            <a:r>
              <a:rPr lang="en-IN" sz="800" kern="0" dirty="0">
                <a:solidFill>
                  <a:srgbClr val="002060"/>
                </a:solidFill>
                <a:latin typeface="Arial Narrow" pitchFamily="34" charset="0"/>
                <a:ea typeface="BatangChe" pitchFamily="49" charset="-127"/>
                <a:cs typeface="Times New Roman" pitchFamily="18" charset="0"/>
              </a:rPr>
              <a:t>M.S., FAIS, D.N.B. (</a:t>
            </a:r>
            <a:r>
              <a:rPr lang="en-IN" sz="800" kern="0" dirty="0" err="1" smtClean="0">
                <a:solidFill>
                  <a:srgbClr val="002060"/>
                </a:solidFill>
                <a:latin typeface="Arial Narrow" pitchFamily="34" charset="0"/>
                <a:ea typeface="BatangChe" pitchFamily="49" charset="-127"/>
                <a:cs typeface="Times New Roman" pitchFamily="18" charset="0"/>
              </a:rPr>
              <a:t>G.I.Surgery</a:t>
            </a:r>
            <a:r>
              <a:rPr lang="en-IN" sz="800" kern="0" dirty="0" smtClean="0">
                <a:solidFill>
                  <a:srgbClr val="002060"/>
                </a:solidFill>
                <a:latin typeface="Arial Narrow" pitchFamily="34" charset="0"/>
                <a:ea typeface="BatangChe" pitchFamily="49" charset="-127"/>
                <a:cs typeface="Times New Roman" pitchFamily="18" charset="0"/>
              </a:rPr>
              <a:t>), </a:t>
            </a:r>
            <a:r>
              <a:rPr lang="en-US" sz="800" kern="0" dirty="0" smtClean="0">
                <a:solidFill>
                  <a:srgbClr val="002060"/>
                </a:solidFill>
                <a:latin typeface="Arial Narrow" pitchFamily="34" charset="0"/>
                <a:ea typeface="BatangChe" pitchFamily="49" charset="-127"/>
                <a:cs typeface="Times New Roman" pitchFamily="18" charset="0"/>
              </a:rPr>
              <a:t>Asian </a:t>
            </a:r>
            <a:r>
              <a:rPr lang="en-US" sz="800" kern="0" dirty="0">
                <a:solidFill>
                  <a:srgbClr val="002060"/>
                </a:solidFill>
                <a:latin typeface="Arial Narrow" pitchFamily="34" charset="0"/>
                <a:ea typeface="BatangChe" pitchFamily="49" charset="-127"/>
                <a:cs typeface="Times New Roman" pitchFamily="18" charset="0"/>
              </a:rPr>
              <a:t>Institute of Gastroenterology, Hyderabad </a:t>
            </a:r>
            <a:r>
              <a:rPr lang="en-IN" sz="800" kern="0" dirty="0">
                <a:solidFill>
                  <a:srgbClr val="002060"/>
                </a:solidFill>
                <a:latin typeface="Arial Narrow" pitchFamily="34" charset="0"/>
                <a:ea typeface="BatangChe" pitchFamily="49" charset="-127"/>
                <a:cs typeface="Times New Roman" pitchFamily="18" charset="0"/>
              </a:rPr>
              <a:t/>
            </a:r>
            <a:br>
              <a:rPr lang="en-IN" sz="800" kern="0" dirty="0">
                <a:solidFill>
                  <a:srgbClr val="002060"/>
                </a:solidFill>
                <a:latin typeface="Arial Narrow" pitchFamily="34" charset="0"/>
                <a:ea typeface="BatangChe" pitchFamily="49" charset="-127"/>
                <a:cs typeface="Times New Roman" pitchFamily="18" charset="0"/>
              </a:rPr>
            </a:br>
            <a:r>
              <a:rPr lang="en-US" sz="800" kern="0" dirty="0" smtClean="0">
                <a:solidFill>
                  <a:srgbClr val="002060"/>
                </a:solidFill>
                <a:latin typeface="Arial Narrow" pitchFamily="34" charset="0"/>
                <a:ea typeface="BatangChe" pitchFamily="49" charset="-127"/>
                <a:cs typeface="Times New Roman" pitchFamily="18" charset="0"/>
              </a:rPr>
              <a:t>SR, </a:t>
            </a:r>
            <a:r>
              <a:rPr lang="en-US" sz="800" kern="0" dirty="0">
                <a:solidFill>
                  <a:srgbClr val="002060"/>
                </a:solidFill>
                <a:latin typeface="Arial Narrow" pitchFamily="34" charset="0"/>
                <a:ea typeface="BatangChe" pitchFamily="49" charset="-127"/>
                <a:cs typeface="Times New Roman" pitchFamily="18" charset="0"/>
              </a:rPr>
              <a:t>Dept. of Surg. Gastro. </a:t>
            </a:r>
            <a:r>
              <a:rPr lang="en-US" sz="800" kern="0" dirty="0" smtClean="0">
                <a:solidFill>
                  <a:srgbClr val="002060"/>
                </a:solidFill>
                <a:latin typeface="Arial Narrow" pitchFamily="34" charset="0"/>
                <a:ea typeface="BatangChe" pitchFamily="49" charset="-127"/>
                <a:cs typeface="Times New Roman" pitchFamily="18" charset="0"/>
              </a:rPr>
              <a:t>SCBMCH, Assoc </a:t>
            </a:r>
            <a:r>
              <a:rPr lang="en-US" sz="800" kern="0" dirty="0">
                <a:solidFill>
                  <a:srgbClr val="002060"/>
                </a:solidFill>
                <a:latin typeface="Arial Narrow" pitchFamily="34" charset="0"/>
                <a:ea typeface="BatangChe" pitchFamily="49" charset="-127"/>
                <a:cs typeface="Times New Roman" pitchFamily="18" charset="0"/>
              </a:rPr>
              <a:t>Prof &amp; HOD, </a:t>
            </a:r>
            <a:r>
              <a:rPr lang="en-US" sz="800" kern="0" dirty="0" smtClean="0">
                <a:solidFill>
                  <a:srgbClr val="002060"/>
                </a:solidFill>
                <a:latin typeface="Arial Narrow" pitchFamily="34" charset="0"/>
                <a:ea typeface="BatangChe" pitchFamily="49" charset="-127"/>
                <a:cs typeface="Times New Roman" pitchFamily="18" charset="0"/>
              </a:rPr>
              <a:t> Sum </a:t>
            </a:r>
            <a:r>
              <a:rPr lang="en-US" sz="800" kern="0" dirty="0">
                <a:solidFill>
                  <a:srgbClr val="002060"/>
                </a:solidFill>
                <a:latin typeface="Arial Narrow" pitchFamily="34" charset="0"/>
                <a:ea typeface="BatangChe" pitchFamily="49" charset="-127"/>
                <a:cs typeface="Times New Roman" pitchFamily="18" charset="0"/>
              </a:rPr>
              <a:t>hospital, </a:t>
            </a:r>
            <a:r>
              <a:rPr lang="en-US" sz="800" kern="0" dirty="0" smtClean="0">
                <a:solidFill>
                  <a:srgbClr val="002060"/>
                </a:solidFill>
                <a:latin typeface="Arial Narrow" pitchFamily="34" charset="0"/>
                <a:ea typeface="BatangChe" pitchFamily="49" charset="-127"/>
                <a:cs typeface="Times New Roman" pitchFamily="18" charset="0"/>
              </a:rPr>
              <a:t>BBSR</a:t>
            </a:r>
            <a:r>
              <a:rPr lang="en-US" sz="800" kern="0" dirty="0">
                <a:solidFill>
                  <a:srgbClr val="002060"/>
                </a:solidFill>
                <a:latin typeface="Arial Narrow" pitchFamily="34" charset="0"/>
                <a:ea typeface="BatangChe" pitchFamily="49" charset="-127"/>
                <a:cs typeface="Times New Roman" pitchFamily="18" charset="0"/>
              </a:rPr>
              <a:t/>
            </a:r>
            <a:br>
              <a:rPr lang="en-US" sz="800" kern="0" dirty="0">
                <a:solidFill>
                  <a:srgbClr val="002060"/>
                </a:solidFill>
                <a:latin typeface="Arial Narrow" pitchFamily="34" charset="0"/>
                <a:ea typeface="BatangChe" pitchFamily="49" charset="-127"/>
                <a:cs typeface="Times New Roman" pitchFamily="18" charset="0"/>
              </a:rPr>
            </a:br>
            <a:r>
              <a:rPr lang="en-US" sz="800" kern="0" dirty="0" smtClean="0">
                <a:solidFill>
                  <a:srgbClr val="002060"/>
                </a:solidFill>
                <a:latin typeface="Arial Narrow" pitchFamily="34" charset="0"/>
                <a:ea typeface="BatangChe" pitchFamily="49" charset="-127"/>
                <a:cs typeface="Times New Roman" pitchFamily="18" charset="0"/>
              </a:rPr>
              <a:t>Consultant </a:t>
            </a:r>
            <a:r>
              <a:rPr lang="en-IN" sz="800" kern="0" dirty="0" smtClean="0">
                <a:solidFill>
                  <a:srgbClr val="002060"/>
                </a:solidFill>
                <a:latin typeface="Arial Narrow" pitchFamily="34" charset="0"/>
                <a:ea typeface="BatangChe" pitchFamily="49" charset="-127"/>
                <a:cs typeface="Times New Roman" pitchFamily="18" charset="0"/>
              </a:rPr>
              <a:t>Endoscopic</a:t>
            </a:r>
            <a:r>
              <a:rPr lang="en-IN" sz="800" kern="0" dirty="0">
                <a:solidFill>
                  <a:srgbClr val="002060"/>
                </a:solidFill>
                <a:latin typeface="Arial Narrow" pitchFamily="34" charset="0"/>
                <a:ea typeface="BatangChe" pitchFamily="49" charset="-127"/>
                <a:cs typeface="Times New Roman" pitchFamily="18" charset="0"/>
              </a:rPr>
              <a:t>, Laparoscopic, Cancer  &amp; </a:t>
            </a:r>
            <a:r>
              <a:rPr lang="en-IN" sz="800" kern="0" dirty="0" smtClean="0">
                <a:solidFill>
                  <a:srgbClr val="002060"/>
                </a:solidFill>
                <a:latin typeface="Arial Narrow" pitchFamily="34" charset="0"/>
                <a:ea typeface="BatangChe" pitchFamily="49" charset="-127"/>
                <a:cs typeface="Times New Roman" pitchFamily="18" charset="0"/>
              </a:rPr>
              <a:t>Gastro-intestinal </a:t>
            </a:r>
            <a:r>
              <a:rPr lang="en-IN" sz="800" kern="0" dirty="0">
                <a:solidFill>
                  <a:srgbClr val="002060"/>
                </a:solidFill>
                <a:latin typeface="Arial Narrow" pitchFamily="34" charset="0"/>
                <a:ea typeface="BatangChe" pitchFamily="49" charset="-127"/>
                <a:cs typeface="Times New Roman" pitchFamily="18" charset="0"/>
              </a:rPr>
              <a:t>Surgeon </a:t>
            </a:r>
            <a:endParaRPr lang="en-IN" sz="1400" kern="0" dirty="0">
              <a:solidFill>
                <a:srgbClr val="002060"/>
              </a:solidFill>
              <a:latin typeface="Arial Narrow" pitchFamily="34" charset="0"/>
              <a:ea typeface="+mj-ea"/>
              <a:cs typeface="Times New Roman" pitchFamily="18" charset="0"/>
            </a:endParaRPr>
          </a:p>
        </p:txBody>
      </p:sp>
      <p:pic>
        <p:nvPicPr>
          <p:cNvPr id="15" name="Picture 6" descr="D:\ot photos\liver\LEFT LOBE HENAGIOMA\IMG_20180407_203718.jpg"/>
          <p:cNvPicPr>
            <a:picLocks noChangeAspect="1" noChangeArrowheads="1"/>
          </p:cNvPicPr>
          <p:nvPr/>
        </p:nvPicPr>
        <p:blipFill>
          <a:blip r:embed="rId4" cstate="print"/>
          <a:srcRect t="5411" b="8005"/>
          <a:stretch>
            <a:fillRect/>
          </a:stretch>
        </p:blipFill>
        <p:spPr bwMode="auto">
          <a:xfrm>
            <a:off x="1905000" y="2971800"/>
            <a:ext cx="1188096" cy="1371600"/>
          </a:xfrm>
          <a:prstGeom prst="rect">
            <a:avLst/>
          </a:prstGeom>
          <a:noFill/>
          <a:ln w="9525">
            <a:noFill/>
            <a:miter lim="800000"/>
            <a:headEnd/>
            <a:tailEnd/>
          </a:ln>
        </p:spPr>
      </p:pic>
      <p:pic>
        <p:nvPicPr>
          <p:cNvPr id="16" name="Content Placeholder 3" descr="D:\ot photos\liver\LEFT LOBE HENAGIOMA\IMG_20180407_182650.jpg"/>
          <p:cNvPicPr>
            <a:picLocks noChangeAspect="1" noChangeArrowheads="1"/>
          </p:cNvPicPr>
          <p:nvPr/>
        </p:nvPicPr>
        <p:blipFill>
          <a:blip r:embed="rId5" cstate="print"/>
          <a:srcRect t="13235" b="7353"/>
          <a:stretch>
            <a:fillRect/>
          </a:stretch>
        </p:blipFill>
        <p:spPr>
          <a:xfrm>
            <a:off x="609600" y="2971800"/>
            <a:ext cx="1295400" cy="1371600"/>
          </a:xfrm>
          <a:prstGeom prst="rect">
            <a:avLst/>
          </a:prstGeom>
        </p:spPr>
      </p:pic>
      <p:sp>
        <p:nvSpPr>
          <p:cNvPr id="18" name="Subtitle 2"/>
          <p:cNvSpPr txBox="1">
            <a:spLocks/>
          </p:cNvSpPr>
          <p:nvPr/>
        </p:nvSpPr>
        <p:spPr>
          <a:xfrm>
            <a:off x="228600" y="7848600"/>
            <a:ext cx="3225165" cy="838200"/>
          </a:xfrm>
          <a:prstGeom prst="rect">
            <a:avLst/>
          </a:prstGeom>
          <a:noFill/>
          <a:ln>
            <a:noFill/>
          </a:ln>
        </p:spPr>
        <p:style>
          <a:lnRef idx="3">
            <a:schemeClr val="lt1"/>
          </a:lnRef>
          <a:fillRef idx="1">
            <a:schemeClr val="accent5"/>
          </a:fillRef>
          <a:effectRef idx="1">
            <a:schemeClr val="accent5"/>
          </a:effectRef>
          <a:fontRef idx="minor">
            <a:schemeClr val="lt1"/>
          </a:fontRef>
        </p:style>
        <p:txBody>
          <a:bodyPr vert="horz" anchor="t">
            <a:noAutofit/>
          </a:bodyPr>
          <a:lstStyle/>
          <a:p>
            <a:pPr marL="0" marR="36576" lvl="0" indent="0" algn="ctr" defTabSz="914400" rtl="0" eaLnBrk="1" fontAlgn="auto" latinLnBrk="0" hangingPunct="1">
              <a:lnSpc>
                <a:spcPct val="100000"/>
              </a:lnSpc>
              <a:spcBef>
                <a:spcPts val="0"/>
              </a:spcBef>
              <a:spcAft>
                <a:spcPts val="0"/>
              </a:spcAft>
              <a:buClr>
                <a:schemeClr val="accent1"/>
              </a:buClr>
              <a:buSzPct val="80000"/>
              <a:buFont typeface="Wingdings 2"/>
              <a:buNone/>
              <a:tabLst/>
              <a:defRPr/>
            </a:pPr>
            <a:r>
              <a:rPr lang="en-US" sz="1000" dirty="0" smtClean="0">
                <a:solidFill>
                  <a:srgbClr val="0070C0"/>
                </a:solidFill>
                <a:latin typeface="Times New Roman" pitchFamily="18" charset="0"/>
                <a:cs typeface="Times New Roman" pitchFamily="18" charset="0"/>
              </a:rPr>
              <a:t>Life Institute of Gastroenterology and </a:t>
            </a:r>
            <a:r>
              <a:rPr lang="en-US" sz="1000" dirty="0" err="1" smtClean="0">
                <a:solidFill>
                  <a:srgbClr val="0070C0"/>
                </a:solidFill>
                <a:latin typeface="Times New Roman" pitchFamily="18" charset="0"/>
                <a:cs typeface="Times New Roman" pitchFamily="18" charset="0"/>
              </a:rPr>
              <a:t>Gynaecology</a:t>
            </a:r>
            <a:endParaRPr lang="en-US" sz="1000" dirty="0" smtClean="0">
              <a:solidFill>
                <a:srgbClr val="0070C0"/>
              </a:solidFill>
              <a:latin typeface="Times New Roman" pitchFamily="18" charset="0"/>
              <a:cs typeface="Times New Roman" pitchFamily="18" charset="0"/>
            </a:endParaRPr>
          </a:p>
          <a:p>
            <a:pPr marL="0" marR="36576" lvl="0" indent="0" algn="ctr" defTabSz="914400" rtl="0" eaLnBrk="1" fontAlgn="auto" latinLnBrk="0" hangingPunct="1">
              <a:lnSpc>
                <a:spcPct val="100000"/>
              </a:lnSpc>
              <a:spcBef>
                <a:spcPts val="0"/>
              </a:spcBef>
              <a:spcAft>
                <a:spcPts val="0"/>
              </a:spcAft>
              <a:buClr>
                <a:schemeClr val="accent1"/>
              </a:buClr>
              <a:buSzPct val="80000"/>
              <a:buFont typeface="Wingdings 2"/>
              <a:buNone/>
              <a:tabLst/>
              <a:defRPr/>
            </a:pPr>
            <a:r>
              <a:rPr lang="en-US" sz="800" dirty="0" err="1" smtClean="0">
                <a:solidFill>
                  <a:srgbClr val="0070C0"/>
                </a:solidFill>
                <a:latin typeface="Times New Roman" pitchFamily="18" charset="0"/>
                <a:cs typeface="Times New Roman" pitchFamily="18" charset="0"/>
              </a:rPr>
              <a:t>Potapokhari</a:t>
            </a:r>
            <a:r>
              <a:rPr lang="en-US" sz="800" dirty="0" smtClean="0">
                <a:solidFill>
                  <a:srgbClr val="0070C0"/>
                </a:solidFill>
                <a:latin typeface="Times New Roman" pitchFamily="18" charset="0"/>
                <a:cs typeface="Times New Roman" pitchFamily="18" charset="0"/>
              </a:rPr>
              <a:t>, </a:t>
            </a:r>
            <a:r>
              <a:rPr lang="en-US" sz="800" dirty="0" err="1" smtClean="0">
                <a:solidFill>
                  <a:srgbClr val="0070C0"/>
                </a:solidFill>
                <a:latin typeface="Times New Roman" pitchFamily="18" charset="0"/>
                <a:cs typeface="Times New Roman" pitchFamily="18" charset="0"/>
              </a:rPr>
              <a:t>Nayabazar</a:t>
            </a:r>
            <a:r>
              <a:rPr lang="en-US" sz="800" dirty="0" smtClean="0">
                <a:solidFill>
                  <a:srgbClr val="0070C0"/>
                </a:solidFill>
                <a:latin typeface="Times New Roman" pitchFamily="18" charset="0"/>
                <a:cs typeface="Times New Roman" pitchFamily="18" charset="0"/>
              </a:rPr>
              <a:t>, Cuttack, Orissa</a:t>
            </a:r>
          </a:p>
          <a:p>
            <a:pPr marR="36576" algn="ctr">
              <a:buClr>
                <a:schemeClr val="accent1"/>
              </a:buClr>
              <a:buSzPct val="80000"/>
            </a:pPr>
            <a:r>
              <a:rPr lang="en-US" sz="800" dirty="0" smtClean="0">
                <a:solidFill>
                  <a:srgbClr val="0070C0"/>
                </a:solidFill>
                <a:latin typeface="Times New Roman" pitchFamily="18" charset="0"/>
                <a:cs typeface="Times New Roman" pitchFamily="18" charset="0"/>
              </a:rPr>
              <a:t>For Appointment : 9338312205,06712444902</a:t>
            </a:r>
          </a:p>
          <a:p>
            <a:pPr marR="36576" algn="ctr">
              <a:buClr>
                <a:schemeClr val="accent1"/>
              </a:buClr>
              <a:buSzPct val="80000"/>
            </a:pPr>
            <a:r>
              <a:rPr lang="en-US" sz="1000" dirty="0" smtClean="0">
                <a:solidFill>
                  <a:srgbClr val="0070C0"/>
                </a:solidFill>
                <a:latin typeface="Times New Roman" pitchFamily="18" charset="0"/>
                <a:cs typeface="Times New Roman" pitchFamily="18" charset="0"/>
              </a:rPr>
              <a:t>BBSR Clinic : Gastro-</a:t>
            </a:r>
            <a:r>
              <a:rPr lang="en-US" sz="1000" dirty="0" err="1" smtClean="0">
                <a:solidFill>
                  <a:srgbClr val="0070C0"/>
                </a:solidFill>
                <a:latin typeface="Times New Roman" pitchFamily="18" charset="0"/>
                <a:cs typeface="Times New Roman" pitchFamily="18" charset="0"/>
              </a:rPr>
              <a:t>Gynae</a:t>
            </a:r>
            <a:r>
              <a:rPr lang="en-US" sz="1000" dirty="0" smtClean="0">
                <a:solidFill>
                  <a:srgbClr val="0070C0"/>
                </a:solidFill>
                <a:latin typeface="Times New Roman" pitchFamily="18" charset="0"/>
                <a:cs typeface="Times New Roman" pitchFamily="18" charset="0"/>
              </a:rPr>
              <a:t> Centre, </a:t>
            </a:r>
          </a:p>
          <a:p>
            <a:pPr marR="36576" algn="ctr">
              <a:buClr>
                <a:schemeClr val="accent1"/>
              </a:buClr>
              <a:buSzPct val="80000"/>
            </a:pPr>
            <a:r>
              <a:rPr lang="en-US" sz="1000" dirty="0" smtClean="0">
                <a:solidFill>
                  <a:srgbClr val="0070C0"/>
                </a:solidFill>
                <a:latin typeface="Times New Roman" pitchFamily="18" charset="0"/>
                <a:cs typeface="Times New Roman" pitchFamily="18" charset="0"/>
              </a:rPr>
              <a:t> </a:t>
            </a:r>
            <a:r>
              <a:rPr lang="en-US" sz="800" dirty="0" smtClean="0">
                <a:solidFill>
                  <a:srgbClr val="0070C0"/>
                </a:solidFill>
                <a:latin typeface="Times New Roman" pitchFamily="18" charset="0"/>
                <a:cs typeface="Times New Roman" pitchFamily="18" charset="0"/>
              </a:rPr>
              <a:t>N6-341, IRC Village, Near </a:t>
            </a:r>
            <a:r>
              <a:rPr lang="en-US" sz="800" dirty="0" err="1" smtClean="0">
                <a:solidFill>
                  <a:srgbClr val="0070C0"/>
                </a:solidFill>
                <a:latin typeface="Times New Roman" pitchFamily="18" charset="0"/>
                <a:cs typeface="Times New Roman" pitchFamily="18" charset="0"/>
              </a:rPr>
              <a:t>Jaydev</a:t>
            </a:r>
            <a:r>
              <a:rPr lang="en-US" sz="800" dirty="0" smtClean="0">
                <a:solidFill>
                  <a:srgbClr val="0070C0"/>
                </a:solidFill>
                <a:latin typeface="Times New Roman" pitchFamily="18" charset="0"/>
                <a:cs typeface="Times New Roman" pitchFamily="18" charset="0"/>
              </a:rPr>
              <a:t> </a:t>
            </a:r>
            <a:r>
              <a:rPr lang="en-US" sz="800" dirty="0" err="1" smtClean="0">
                <a:solidFill>
                  <a:srgbClr val="0070C0"/>
                </a:solidFill>
                <a:latin typeface="Times New Roman" pitchFamily="18" charset="0"/>
                <a:cs typeface="Times New Roman" pitchFamily="18" charset="0"/>
              </a:rPr>
              <a:t>Vihar</a:t>
            </a:r>
            <a:r>
              <a:rPr lang="en-US" sz="800" dirty="0" smtClean="0">
                <a:solidFill>
                  <a:srgbClr val="0070C0"/>
                </a:solidFill>
                <a:latin typeface="Times New Roman" pitchFamily="18" charset="0"/>
                <a:cs typeface="Times New Roman" pitchFamily="18" charset="0"/>
              </a:rPr>
              <a:t> Sq, </a:t>
            </a:r>
            <a:r>
              <a:rPr lang="en-US" sz="800" dirty="0" err="1" smtClean="0">
                <a:solidFill>
                  <a:srgbClr val="0070C0"/>
                </a:solidFill>
                <a:latin typeface="Times New Roman" pitchFamily="18" charset="0"/>
                <a:cs typeface="Times New Roman" pitchFamily="18" charset="0"/>
              </a:rPr>
              <a:t>Nayapalli</a:t>
            </a:r>
            <a:r>
              <a:rPr lang="en-US" sz="800" dirty="0" smtClean="0">
                <a:solidFill>
                  <a:srgbClr val="0070C0"/>
                </a:solidFill>
                <a:latin typeface="Times New Roman" pitchFamily="18" charset="0"/>
                <a:cs typeface="Times New Roman" pitchFamily="18" charset="0"/>
              </a:rPr>
              <a:t> (9348275905)</a:t>
            </a:r>
            <a:endParaRPr lang="en-US" sz="800" dirty="0">
              <a:solidFill>
                <a:srgbClr val="0070C0"/>
              </a:solidFill>
              <a:latin typeface="Times New Roman" pitchFamily="18" charset="0"/>
              <a:cs typeface="Times New Roman" pitchFamily="18" charset="0"/>
            </a:endParaRPr>
          </a:p>
        </p:txBody>
      </p:sp>
      <p:pic>
        <p:nvPicPr>
          <p:cNvPr id="4098" name="Picture 2" descr="D:\h mishra surgical records\billiary tract\ca GB 12-10-2019\20191012_184219.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 t="3343" r="6573" b="17781"/>
          <a:stretch/>
        </p:blipFill>
        <p:spPr bwMode="auto">
          <a:xfrm>
            <a:off x="1727570" y="4862208"/>
            <a:ext cx="921596" cy="8414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4099" name="Picture 3"/>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0555" r="16150"/>
          <a:stretch/>
        </p:blipFill>
        <p:spPr bwMode="auto">
          <a:xfrm>
            <a:off x="802475" y="4862208"/>
            <a:ext cx="925096" cy="8414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55" t="2331" r="7299" b="10598"/>
          <a:stretch/>
        </p:blipFill>
        <p:spPr bwMode="auto">
          <a:xfrm>
            <a:off x="583933" y="6934200"/>
            <a:ext cx="969477" cy="9170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990600" y="152400"/>
            <a:ext cx="1676400" cy="304800"/>
          </a:xfrm>
          <a:prstGeom prst="rect">
            <a:avLst/>
          </a:prstGeom>
          <a:noFill/>
          <a:ln w="25400" cap="flat" cmpd="sng" algn="ctr">
            <a:noFill/>
            <a:prstDash val="solid"/>
          </a:ln>
          <a:effectLst>
            <a:glow rad="1397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vert="horz" anchor="b">
            <a:normAutofit fontScale="52500" lnSpcReduction="20000"/>
          </a:bodyPr>
          <a:lstStyle/>
          <a:p>
            <a:pPr marL="0" marR="0" lvl="0" indent="484188" algn="ctr" defTabSz="9144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dirty="0" smtClean="0">
                <a:ln w="6350">
                  <a:solidFill>
                    <a:schemeClr val="accent1">
                      <a:shade val="43000"/>
                    </a:schemeClr>
                  </a:solidFill>
                </a:ln>
                <a:solidFill>
                  <a:srgbClr val="FFFF00"/>
                </a:solidFill>
                <a:effectLst>
                  <a:outerShdw blurRad="26000" dist="26000" dir="14500000" algn="tl" rotWithShape="0">
                    <a:srgbClr val="000000">
                      <a:alpha val="40000"/>
                    </a:srgbClr>
                  </a:outerShdw>
                </a:effectLst>
                <a:uLnTx/>
                <a:uFillTx/>
                <a:latin typeface="+mn-lt"/>
                <a:ea typeface="+mn-ea"/>
                <a:cs typeface="+mn-cs"/>
              </a:rPr>
              <a:t/>
            </a:r>
            <a:br>
              <a:rPr kumimoji="0" lang="en-US" sz="1600" b="1" i="0" u="none" strike="noStrike" kern="1200" cap="none" spc="0" normalizeH="0" baseline="0" noProof="0" dirty="0" smtClean="0">
                <a:ln w="6350">
                  <a:solidFill>
                    <a:schemeClr val="accent1">
                      <a:shade val="43000"/>
                    </a:schemeClr>
                  </a:solidFill>
                </a:ln>
                <a:solidFill>
                  <a:srgbClr val="FFFF00"/>
                </a:solidFill>
                <a:effectLst>
                  <a:outerShdw blurRad="26000" dist="26000" dir="14500000" algn="tl" rotWithShape="0">
                    <a:srgbClr val="000000">
                      <a:alpha val="40000"/>
                    </a:srgbClr>
                  </a:outerShdw>
                </a:effectLst>
                <a:uLnTx/>
                <a:uFillTx/>
                <a:latin typeface="+mn-lt"/>
                <a:ea typeface="+mn-ea"/>
                <a:cs typeface="+mn-cs"/>
              </a:rPr>
            </a:br>
            <a:r>
              <a:rPr kumimoji="0" lang="en-US" sz="1600" b="1" i="0" u="none" strike="noStrike" kern="1200" cap="none" spc="0" normalizeH="0" baseline="0" noProof="0" dirty="0" smtClean="0">
                <a:ln w="6350">
                  <a:solidFill>
                    <a:schemeClr val="accent1">
                      <a:shade val="43000"/>
                    </a:schemeClr>
                  </a:solidFill>
                </a:ln>
                <a:solidFill>
                  <a:srgbClr val="FFFF00"/>
                </a:solidFill>
                <a:effectLst>
                  <a:outerShdw blurRad="26000" dist="26000" dir="14500000" algn="tl" rotWithShape="0">
                    <a:srgbClr val="000000">
                      <a:alpha val="40000"/>
                    </a:srgbClr>
                  </a:outerShdw>
                </a:effectLst>
                <a:uLnTx/>
                <a:uFillTx/>
                <a:latin typeface="+mn-lt"/>
                <a:ea typeface="+mn-ea"/>
                <a:cs typeface="+mn-cs"/>
              </a:rPr>
              <a:t>Liver Surgery</a:t>
            </a:r>
            <a:endParaRPr kumimoji="0" lang="en-US" sz="1600" b="1" i="0" u="none" strike="noStrike" kern="1200" cap="none" spc="0" normalizeH="0" baseline="0" noProof="0" dirty="0">
              <a:ln w="6350">
                <a:solidFill>
                  <a:schemeClr val="accent1">
                    <a:shade val="43000"/>
                  </a:schemeClr>
                </a:solidFill>
              </a:ln>
              <a:solidFill>
                <a:srgbClr val="FFFF00"/>
              </a:solidFill>
              <a:effectLst>
                <a:outerShdw blurRad="26000" dist="26000" dir="14500000" algn="tl" rotWithShape="0">
                  <a:srgbClr val="000000">
                    <a:alpha val="40000"/>
                  </a:srgbClr>
                </a:outerShdw>
              </a:effectLst>
              <a:uLnTx/>
              <a:uFillTx/>
              <a:latin typeface="+mn-lt"/>
              <a:ea typeface="+mn-ea"/>
              <a:cs typeface="+mn-cs"/>
            </a:endParaRPr>
          </a:p>
        </p:txBody>
      </p:sp>
      <p:cxnSp>
        <p:nvCxnSpPr>
          <p:cNvPr id="11" name="Straight Connector 10"/>
          <p:cNvCxnSpPr/>
          <p:nvPr/>
        </p:nvCxnSpPr>
        <p:spPr>
          <a:xfrm>
            <a:off x="1295400" y="228600"/>
            <a:ext cx="118872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295400" y="457199"/>
            <a:ext cx="118872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8" name="Subtitle 2"/>
          <p:cNvSpPr txBox="1">
            <a:spLocks/>
          </p:cNvSpPr>
          <p:nvPr/>
        </p:nvSpPr>
        <p:spPr>
          <a:xfrm>
            <a:off x="152400" y="8458200"/>
            <a:ext cx="3352800" cy="381000"/>
          </a:xfrm>
          <a:prstGeom prst="rect">
            <a:avLst/>
          </a:prstGeom>
          <a:noFill/>
          <a:ln>
            <a:noFill/>
          </a:ln>
        </p:spPr>
        <p:style>
          <a:lnRef idx="3">
            <a:schemeClr val="lt1"/>
          </a:lnRef>
          <a:fillRef idx="1">
            <a:schemeClr val="accent5"/>
          </a:fillRef>
          <a:effectRef idx="1">
            <a:schemeClr val="accent5"/>
          </a:effectRef>
          <a:fontRef idx="minor">
            <a:schemeClr val="lt1"/>
          </a:fontRef>
        </p:style>
        <p:txBody>
          <a:bodyPr vert="horz" anchor="t">
            <a:noAutofit/>
          </a:bodyPr>
          <a:lstStyle/>
          <a:p>
            <a:pPr marR="36576" lvl="0" algn="ctr">
              <a:buClr>
                <a:schemeClr val="accent1"/>
              </a:buClr>
              <a:buSzPct val="80000"/>
            </a:pPr>
            <a:r>
              <a:rPr lang="en-US" sz="800" dirty="0" smtClean="0">
                <a:solidFill>
                  <a:srgbClr val="0070C0"/>
                </a:solidFill>
                <a:latin typeface="Times New Roman" pitchFamily="18" charset="0"/>
                <a:cs typeface="Times New Roman" pitchFamily="18" charset="0"/>
              </a:rPr>
              <a:t>“</a:t>
            </a:r>
            <a:r>
              <a:rPr lang="en-US" sz="800" dirty="0" err="1" smtClean="0">
                <a:solidFill>
                  <a:srgbClr val="0070C0"/>
                </a:solidFill>
                <a:latin typeface="Times New Roman" pitchFamily="18" charset="0"/>
                <a:cs typeface="Times New Roman" pitchFamily="18" charset="0"/>
              </a:rPr>
              <a:t>Indocyanene</a:t>
            </a:r>
            <a:r>
              <a:rPr lang="en-US" sz="800" dirty="0" smtClean="0">
                <a:solidFill>
                  <a:srgbClr val="0070C0"/>
                </a:solidFill>
                <a:latin typeface="Times New Roman" pitchFamily="18" charset="0"/>
                <a:cs typeface="Times New Roman" pitchFamily="18" charset="0"/>
              </a:rPr>
              <a:t> Green being used during Right posterior </a:t>
            </a:r>
            <a:r>
              <a:rPr lang="en-US" sz="800" dirty="0" err="1" smtClean="0">
                <a:solidFill>
                  <a:srgbClr val="0070C0"/>
                </a:solidFill>
                <a:latin typeface="Times New Roman" pitchFamily="18" charset="0"/>
                <a:cs typeface="Times New Roman" pitchFamily="18" charset="0"/>
              </a:rPr>
              <a:t>Sectionectomy</a:t>
            </a:r>
            <a:r>
              <a:rPr lang="en-US" sz="800" dirty="0" smtClean="0">
                <a:solidFill>
                  <a:srgbClr val="0070C0"/>
                </a:solidFill>
                <a:latin typeface="Times New Roman" pitchFamily="18" charset="0"/>
                <a:cs typeface="Times New Roman" pitchFamily="18" charset="0"/>
              </a:rPr>
              <a:t> in a patient with severe Right liver injury”. “ICG was used for the first time in </a:t>
            </a:r>
            <a:r>
              <a:rPr lang="en-US" sz="800" dirty="0" err="1" smtClean="0">
                <a:solidFill>
                  <a:srgbClr val="0070C0"/>
                </a:solidFill>
                <a:latin typeface="Times New Roman" pitchFamily="18" charset="0"/>
                <a:cs typeface="Times New Roman" pitchFamily="18" charset="0"/>
              </a:rPr>
              <a:t>orissa</a:t>
            </a:r>
            <a:r>
              <a:rPr lang="en-US" sz="800" dirty="0" smtClean="0">
                <a:solidFill>
                  <a:srgbClr val="0070C0"/>
                </a:solidFill>
                <a:latin typeface="Times New Roman" pitchFamily="18" charset="0"/>
                <a:cs typeface="Times New Roman" pitchFamily="18" charset="0"/>
              </a:rPr>
              <a:t> during different major and minor Liver resections at LIGG hospital.”</a:t>
            </a:r>
            <a:endParaRPr lang="en-US" sz="600" dirty="0">
              <a:solidFill>
                <a:srgbClr val="0070C0"/>
              </a:solidFill>
              <a:latin typeface="Times New Roman" pitchFamily="18" charset="0"/>
              <a:cs typeface="Times New Roman" pitchFamily="18" charset="0"/>
            </a:endParaRPr>
          </a:p>
        </p:txBody>
      </p:sp>
      <p:sp>
        <p:nvSpPr>
          <p:cNvPr id="20" name="Rectangle 19"/>
          <p:cNvSpPr/>
          <p:nvPr/>
        </p:nvSpPr>
        <p:spPr>
          <a:xfrm>
            <a:off x="0" y="609601"/>
            <a:ext cx="3657600" cy="95410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800" b="1" dirty="0" smtClean="0">
                <a:latin typeface="Arial Narrow" pitchFamily="34" charset="0"/>
              </a:rPr>
              <a:t>All types of  Major (Right </a:t>
            </a:r>
            <a:r>
              <a:rPr lang="en-US" sz="800" b="1" dirty="0" err="1" smtClean="0">
                <a:latin typeface="Arial Narrow" pitchFamily="34" charset="0"/>
              </a:rPr>
              <a:t>hepatectomy</a:t>
            </a:r>
            <a:r>
              <a:rPr lang="en-US" sz="800" b="1" dirty="0" smtClean="0">
                <a:latin typeface="Arial Narrow" pitchFamily="34" charset="0"/>
              </a:rPr>
              <a:t>, Left </a:t>
            </a:r>
            <a:r>
              <a:rPr lang="en-US" sz="800" b="1" dirty="0" err="1" smtClean="0">
                <a:latin typeface="Arial Narrow" pitchFamily="34" charset="0"/>
              </a:rPr>
              <a:t>Hepatectomy</a:t>
            </a:r>
            <a:r>
              <a:rPr lang="en-US" sz="800" b="1" dirty="0" smtClean="0">
                <a:latin typeface="Arial Narrow" pitchFamily="34" charset="0"/>
              </a:rPr>
              <a:t>, Central </a:t>
            </a:r>
            <a:r>
              <a:rPr lang="en-US" sz="800" b="1" dirty="0" err="1" smtClean="0">
                <a:latin typeface="Arial Narrow" pitchFamily="34" charset="0"/>
              </a:rPr>
              <a:t>hepatectomy</a:t>
            </a:r>
            <a:r>
              <a:rPr lang="en-US" sz="800" b="1" dirty="0" smtClean="0">
                <a:latin typeface="Arial Narrow" pitchFamily="34" charset="0"/>
              </a:rPr>
              <a:t>) and minor liver resections (left lateral </a:t>
            </a:r>
            <a:r>
              <a:rPr lang="en-US" sz="800" b="1" dirty="0" err="1" smtClean="0">
                <a:latin typeface="Arial Narrow" pitchFamily="34" charset="0"/>
              </a:rPr>
              <a:t>segmentectomy</a:t>
            </a:r>
            <a:r>
              <a:rPr lang="en-US" sz="800" b="1" dirty="0" smtClean="0">
                <a:latin typeface="Arial Narrow" pitchFamily="34" charset="0"/>
              </a:rPr>
              <a:t>, Right posterior </a:t>
            </a:r>
            <a:r>
              <a:rPr lang="en-US" sz="800" b="1" dirty="0" err="1" smtClean="0">
                <a:latin typeface="Arial Narrow" pitchFamily="34" charset="0"/>
              </a:rPr>
              <a:t>sectionectomy</a:t>
            </a:r>
            <a:r>
              <a:rPr lang="en-US" sz="800" b="1" dirty="0" smtClean="0">
                <a:latin typeface="Arial Narrow" pitchFamily="34" charset="0"/>
              </a:rPr>
              <a:t> etc) are performed for different benign (Adenoma, FNH, </a:t>
            </a:r>
            <a:r>
              <a:rPr lang="en-US" sz="800" b="1" dirty="0" err="1" smtClean="0">
                <a:latin typeface="Arial Narrow" pitchFamily="34" charset="0"/>
              </a:rPr>
              <a:t>Hemangioma</a:t>
            </a:r>
            <a:r>
              <a:rPr lang="en-US" sz="800" b="1" dirty="0" smtClean="0">
                <a:latin typeface="Arial Narrow" pitchFamily="34" charset="0"/>
              </a:rPr>
              <a:t> etc.) and malignant Tumors of the liver (</a:t>
            </a:r>
            <a:r>
              <a:rPr lang="en-US" sz="800" b="1" dirty="0" err="1" smtClean="0">
                <a:latin typeface="Arial Narrow" pitchFamily="34" charset="0"/>
              </a:rPr>
              <a:t>Hepatocellular</a:t>
            </a:r>
            <a:r>
              <a:rPr lang="en-US" sz="800" b="1" dirty="0" smtClean="0">
                <a:latin typeface="Arial Narrow" pitchFamily="34" charset="0"/>
              </a:rPr>
              <a:t> carcinoma, Colorectal metastasis, Nets etc.). Laparoscopic </a:t>
            </a:r>
            <a:r>
              <a:rPr lang="en-US" sz="800" b="1" dirty="0" err="1" smtClean="0">
                <a:latin typeface="Arial Narrow" pitchFamily="34" charset="0"/>
              </a:rPr>
              <a:t>Marsupialisation</a:t>
            </a:r>
            <a:r>
              <a:rPr lang="en-US" sz="800" b="1" dirty="0" smtClean="0">
                <a:latin typeface="Arial Narrow" pitchFamily="34" charset="0"/>
              </a:rPr>
              <a:t> is commonly performed for </a:t>
            </a:r>
            <a:r>
              <a:rPr lang="en-US" sz="800" b="1" dirty="0" err="1" smtClean="0">
                <a:latin typeface="Arial Narrow" pitchFamily="34" charset="0"/>
              </a:rPr>
              <a:t>hydatid</a:t>
            </a:r>
            <a:r>
              <a:rPr lang="en-US" sz="800" b="1" dirty="0" smtClean="0">
                <a:latin typeface="Arial Narrow" pitchFamily="34" charset="0"/>
              </a:rPr>
              <a:t> cyst and large cysts of Polycystic liver disease, </a:t>
            </a:r>
            <a:r>
              <a:rPr lang="en-US" sz="800" b="1" dirty="0" err="1" smtClean="0">
                <a:latin typeface="Arial Narrow" pitchFamily="34" charset="0"/>
              </a:rPr>
              <a:t>Spleenectomy</a:t>
            </a:r>
            <a:r>
              <a:rPr lang="en-US" sz="800" b="1" dirty="0" smtClean="0">
                <a:latin typeface="Arial Narrow" pitchFamily="34" charset="0"/>
              </a:rPr>
              <a:t> + Proximal </a:t>
            </a:r>
            <a:r>
              <a:rPr lang="en-US" sz="800" b="1" dirty="0" err="1" smtClean="0">
                <a:latin typeface="Arial Narrow" pitchFamily="34" charset="0"/>
              </a:rPr>
              <a:t>Spleenorenal</a:t>
            </a:r>
            <a:r>
              <a:rPr lang="en-US" sz="800" b="1" dirty="0" smtClean="0">
                <a:latin typeface="Arial Narrow" pitchFamily="34" charset="0"/>
              </a:rPr>
              <a:t> shunt (PSRS) is routinely performed for portal Hypertension (NCPF/ EHPVO). </a:t>
            </a:r>
            <a:endParaRPr lang="en-US" sz="800" dirty="0">
              <a:latin typeface="Arial Narrow" pitchFamily="34" charset="0"/>
            </a:endParaRPr>
          </a:p>
        </p:txBody>
      </p:sp>
      <p:pic>
        <p:nvPicPr>
          <p:cNvPr id="22" name="Picture 2" descr="C:\Users\HARISH\Desktop\Balasore\balasore 2\IMG-20180508-WA0008.jpg"/>
          <p:cNvPicPr>
            <a:picLocks noChangeAspect="1" noChangeArrowheads="1"/>
          </p:cNvPicPr>
          <p:nvPr/>
        </p:nvPicPr>
        <p:blipFill>
          <a:blip r:embed="rId2" cstate="print"/>
          <a:srcRect l="15378" t="21263" b="17987"/>
          <a:stretch>
            <a:fillRect/>
          </a:stretch>
        </p:blipFill>
        <p:spPr>
          <a:xfrm>
            <a:off x="423334" y="1676400"/>
            <a:ext cx="948266" cy="1066800"/>
          </a:xfrm>
          <a:prstGeom prst="rect">
            <a:avLst/>
          </a:prstGeom>
          <a:noFill/>
        </p:spPr>
      </p:pic>
      <p:pic>
        <p:nvPicPr>
          <p:cNvPr id="23" name="Picture 6" descr="C:\Users\HARISH\Desktop\Balasore\balasore 2\IMG_20180506_192459.jpg"/>
          <p:cNvPicPr>
            <a:picLocks noChangeAspect="1" noChangeArrowheads="1"/>
          </p:cNvPicPr>
          <p:nvPr/>
        </p:nvPicPr>
        <p:blipFill>
          <a:blip r:embed="rId3" cstate="print"/>
          <a:srcRect l="7407" t="20890" r="11492" b="20771"/>
          <a:stretch>
            <a:fillRect/>
          </a:stretch>
        </p:blipFill>
        <p:spPr bwMode="auto">
          <a:xfrm>
            <a:off x="1371600" y="1676400"/>
            <a:ext cx="948266" cy="1066800"/>
          </a:xfrm>
          <a:prstGeom prst="rect">
            <a:avLst/>
          </a:prstGeom>
          <a:noFill/>
          <a:ln w="9525">
            <a:noFill/>
            <a:miter lim="800000"/>
            <a:headEnd/>
            <a:tailEnd/>
          </a:ln>
        </p:spPr>
      </p:pic>
      <p:pic>
        <p:nvPicPr>
          <p:cNvPr id="24" name="Picture 3" descr="C:\Users\HARISH\Desktop\Balasore\balasore 2\IMG-20180508-WA0022.jpg"/>
          <p:cNvPicPr>
            <a:picLocks noChangeAspect="1" noChangeArrowheads="1"/>
          </p:cNvPicPr>
          <p:nvPr/>
        </p:nvPicPr>
        <p:blipFill>
          <a:blip r:embed="rId4" cstate="print"/>
          <a:srcRect l="8824" r="20588" b="11765"/>
          <a:stretch>
            <a:fillRect/>
          </a:stretch>
        </p:blipFill>
        <p:spPr bwMode="auto">
          <a:xfrm rot="5400000">
            <a:off x="2269065" y="1735667"/>
            <a:ext cx="1066802" cy="948268"/>
          </a:xfrm>
          <a:prstGeom prst="rect">
            <a:avLst/>
          </a:prstGeom>
          <a:noFill/>
          <a:ln w="9525">
            <a:noFill/>
            <a:miter lim="800000"/>
            <a:headEnd/>
            <a:tailEnd/>
          </a:ln>
        </p:spPr>
      </p:pic>
      <p:pic>
        <p:nvPicPr>
          <p:cNvPr id="25" name="Picture 5"/>
          <p:cNvPicPr>
            <a:picLocks noChangeAspect="1"/>
          </p:cNvPicPr>
          <p:nvPr/>
        </p:nvPicPr>
        <p:blipFill>
          <a:blip r:embed="rId5" cstate="print"/>
          <a:srcRect l="10911" t="6932" r="1805" b="37610"/>
          <a:stretch>
            <a:fillRect/>
          </a:stretch>
        </p:blipFill>
        <p:spPr bwMode="auto">
          <a:xfrm>
            <a:off x="1447800" y="3352800"/>
            <a:ext cx="990600" cy="975122"/>
          </a:xfrm>
          <a:prstGeom prst="rect">
            <a:avLst/>
          </a:prstGeom>
          <a:noFill/>
          <a:ln w="9525">
            <a:noFill/>
            <a:miter lim="800000"/>
            <a:headEnd/>
            <a:tailEnd/>
          </a:ln>
        </p:spPr>
      </p:pic>
      <p:pic>
        <p:nvPicPr>
          <p:cNvPr id="26" name="Content Placeholder 3"/>
          <p:cNvPicPr>
            <a:picLocks noChangeAspect="1"/>
          </p:cNvPicPr>
          <p:nvPr/>
        </p:nvPicPr>
        <p:blipFill>
          <a:blip r:embed="rId6" cstate="print"/>
          <a:srcRect t="15709" b="5744"/>
          <a:stretch>
            <a:fillRect/>
          </a:stretch>
        </p:blipFill>
        <p:spPr>
          <a:xfrm>
            <a:off x="2438400" y="3352800"/>
            <a:ext cx="910114" cy="975122"/>
          </a:xfrm>
          <a:prstGeom prst="rect">
            <a:avLst/>
          </a:prstGeom>
        </p:spPr>
      </p:pic>
      <p:pic>
        <p:nvPicPr>
          <p:cNvPr id="27" name="Content Placeholder 3"/>
          <p:cNvPicPr>
            <a:picLocks noChangeAspect="1"/>
          </p:cNvPicPr>
          <p:nvPr/>
        </p:nvPicPr>
        <p:blipFill>
          <a:blip r:embed="rId7" cstate="print"/>
          <a:srcRect l="9681" t="35095" r="44298" b="23892"/>
          <a:stretch>
            <a:fillRect/>
          </a:stretch>
        </p:blipFill>
        <p:spPr>
          <a:xfrm>
            <a:off x="381001" y="3352800"/>
            <a:ext cx="1066800" cy="990600"/>
          </a:xfrm>
          <a:prstGeom prst="rect">
            <a:avLst/>
          </a:prstGeom>
        </p:spPr>
      </p:pic>
      <p:sp>
        <p:nvSpPr>
          <p:cNvPr id="13" name="Rectangle 12"/>
          <p:cNvSpPr/>
          <p:nvPr/>
        </p:nvSpPr>
        <p:spPr>
          <a:xfrm>
            <a:off x="0" y="2743200"/>
            <a:ext cx="3657600" cy="338554"/>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sz="800" b="1" dirty="0" smtClean="0">
                <a:latin typeface="Arial Narrow" pitchFamily="34" charset="0"/>
              </a:rPr>
              <a:t>Right  </a:t>
            </a:r>
            <a:r>
              <a:rPr lang="en-US" sz="800" b="1" dirty="0" err="1" smtClean="0">
                <a:latin typeface="Arial Narrow" pitchFamily="34" charset="0"/>
              </a:rPr>
              <a:t>Hepatectomy</a:t>
            </a:r>
            <a:r>
              <a:rPr lang="en-US" sz="800" b="1" dirty="0" smtClean="0">
                <a:latin typeface="Arial Narrow" pitchFamily="34" charset="0"/>
              </a:rPr>
              <a:t> performed  for a 75 year old male with large right lobe  (10 x12cm) liver tumor (</a:t>
            </a:r>
            <a:r>
              <a:rPr lang="en-US" sz="800" b="1" dirty="0" err="1" smtClean="0">
                <a:latin typeface="Arial Narrow" pitchFamily="34" charset="0"/>
              </a:rPr>
              <a:t>Hepatocellular</a:t>
            </a:r>
            <a:r>
              <a:rPr lang="en-US" sz="800" b="1" dirty="0" smtClean="0">
                <a:latin typeface="Arial Narrow" pitchFamily="34" charset="0"/>
              </a:rPr>
              <a:t> carcinoma)</a:t>
            </a:r>
            <a:endParaRPr lang="en-US" sz="800" dirty="0">
              <a:latin typeface="Arial Narrow" pitchFamily="34" charset="0"/>
            </a:endParaRPr>
          </a:p>
        </p:txBody>
      </p:sp>
      <p:sp>
        <p:nvSpPr>
          <p:cNvPr id="15" name="Rectangle 14"/>
          <p:cNvSpPr/>
          <p:nvPr/>
        </p:nvSpPr>
        <p:spPr>
          <a:xfrm>
            <a:off x="0" y="4419600"/>
            <a:ext cx="3657600" cy="338554"/>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800" b="1" dirty="0" smtClean="0">
                <a:latin typeface="Arial Narrow" pitchFamily="34" charset="0"/>
              </a:rPr>
              <a:t>Left lateral </a:t>
            </a:r>
            <a:r>
              <a:rPr lang="en-US" sz="800" b="1" dirty="0" err="1" smtClean="0">
                <a:latin typeface="Arial Narrow" pitchFamily="34" charset="0"/>
              </a:rPr>
              <a:t>Segmentectomy</a:t>
            </a:r>
            <a:r>
              <a:rPr lang="en-US" sz="800" b="1" dirty="0" smtClean="0">
                <a:latin typeface="Arial Narrow" pitchFamily="34" charset="0"/>
              </a:rPr>
              <a:t>  (</a:t>
            </a:r>
            <a:r>
              <a:rPr lang="en-US" sz="800" b="1" dirty="0" err="1" smtClean="0">
                <a:latin typeface="Arial Narrow" pitchFamily="34" charset="0"/>
              </a:rPr>
              <a:t>seg</a:t>
            </a:r>
            <a:r>
              <a:rPr lang="en-US" sz="800" b="1" dirty="0" smtClean="0">
                <a:latin typeface="Arial Narrow" pitchFamily="34" charset="0"/>
              </a:rPr>
              <a:t> II &amp; III)  performed  for a 47 year old  cirrhotic patient  with left lobe  liver tumor (7x8 cm, </a:t>
            </a:r>
            <a:r>
              <a:rPr lang="en-US" sz="800" b="1" dirty="0" err="1" smtClean="0">
                <a:latin typeface="Arial Narrow" pitchFamily="34" charset="0"/>
              </a:rPr>
              <a:t>Hepatocellular</a:t>
            </a:r>
            <a:r>
              <a:rPr lang="en-US" sz="800" b="1" dirty="0" smtClean="0">
                <a:latin typeface="Arial Narrow" pitchFamily="34" charset="0"/>
              </a:rPr>
              <a:t> carcinoma)</a:t>
            </a:r>
            <a:endParaRPr lang="en-US" sz="800" dirty="0">
              <a:latin typeface="Arial Narrow" pitchFamily="34" charset="0"/>
            </a:endParaRPr>
          </a:p>
        </p:txBody>
      </p:sp>
      <p:sp>
        <p:nvSpPr>
          <p:cNvPr id="21" name="Rectangle 20"/>
          <p:cNvSpPr/>
          <p:nvPr/>
        </p:nvSpPr>
        <p:spPr>
          <a:xfrm>
            <a:off x="115419" y="6550739"/>
            <a:ext cx="3492661" cy="338554"/>
          </a:xfrm>
          <a:prstGeom prst="rect">
            <a:avLst/>
          </a:prstGeom>
        </p:spPr>
        <p:txBody>
          <a:bodyPr wrap="square">
            <a:spAutoFit/>
          </a:bodyPr>
          <a:lstStyle/>
          <a:p>
            <a:r>
              <a:rPr lang="en-US" sz="800" b="1" dirty="0" smtClean="0">
                <a:solidFill>
                  <a:srgbClr val="FF0000"/>
                </a:solidFill>
                <a:latin typeface="Arial Narrow" pitchFamily="34" charset="0"/>
              </a:rPr>
              <a:t>“Team  of Experts are there to answer your queries related to liver surgery, Liver transplant and liver failure treatment” “ Protect of your Liver – its in your hand”</a:t>
            </a:r>
            <a:endParaRPr lang="en-US" sz="800" dirty="0">
              <a:solidFill>
                <a:srgbClr val="FF0000"/>
              </a:solidFill>
              <a:latin typeface="Arial Narrow" pitchFamily="34" charset="0"/>
            </a:endParaRPr>
          </a:p>
        </p:txBody>
      </p:sp>
      <p:pic>
        <p:nvPicPr>
          <p:cNvPr id="1026" name="Picture 2"/>
          <p:cNvPicPr>
            <a:picLocks noChangeAspect="1" noChangeArrowheads="1"/>
          </p:cNvPicPr>
          <p:nvPr/>
        </p:nvPicPr>
        <p:blipFill>
          <a:blip r:embed="rId8" cstate="print"/>
          <a:srcRect/>
          <a:stretch>
            <a:fillRect/>
          </a:stretch>
        </p:blipFill>
        <p:spPr bwMode="auto">
          <a:xfrm>
            <a:off x="1337264" y="7543800"/>
            <a:ext cx="872536" cy="838200"/>
          </a:xfrm>
          <a:prstGeom prst="rect">
            <a:avLst/>
          </a:prstGeom>
          <a:noFill/>
          <a:ln w="9525">
            <a:noFill/>
            <a:miter lim="800000"/>
            <a:headEnd/>
            <a:tailEnd/>
          </a:ln>
          <a:effectLst/>
        </p:spPr>
      </p:pic>
      <p:pic>
        <p:nvPicPr>
          <p:cNvPr id="1027" name="Picture 3" descr="H:\SUCHISMITA NATH 30.12.2019\PHOTOS suchismita nath\20191226_205607_2.jpg"/>
          <p:cNvPicPr>
            <a:picLocks noChangeAspect="1" noChangeArrowheads="1"/>
          </p:cNvPicPr>
          <p:nvPr/>
        </p:nvPicPr>
        <p:blipFill>
          <a:blip r:embed="rId9" cstate="print"/>
          <a:srcRect/>
          <a:stretch>
            <a:fillRect/>
          </a:stretch>
        </p:blipFill>
        <p:spPr bwMode="auto">
          <a:xfrm>
            <a:off x="452979" y="7543800"/>
            <a:ext cx="918621" cy="838200"/>
          </a:xfrm>
          <a:prstGeom prst="rect">
            <a:avLst/>
          </a:prstGeom>
          <a:noFill/>
        </p:spPr>
      </p:pic>
      <p:pic>
        <p:nvPicPr>
          <p:cNvPr id="1028" name="Picture 4"/>
          <p:cNvPicPr>
            <a:picLocks noChangeAspect="1" noChangeArrowheads="1"/>
          </p:cNvPicPr>
          <p:nvPr/>
        </p:nvPicPr>
        <p:blipFill>
          <a:blip r:embed="rId10" cstate="print"/>
          <a:srcRect l="11714" t="10417" r="12152" b="16667"/>
          <a:stretch>
            <a:fillRect/>
          </a:stretch>
        </p:blipFill>
        <p:spPr bwMode="auto">
          <a:xfrm>
            <a:off x="2209800" y="7543800"/>
            <a:ext cx="929640" cy="838200"/>
          </a:xfrm>
          <a:prstGeom prst="rect">
            <a:avLst/>
          </a:prstGeom>
          <a:noFill/>
          <a:ln w="9525">
            <a:noFill/>
            <a:miter lim="800000"/>
            <a:headEnd/>
            <a:tailEnd/>
          </a:ln>
          <a:effectLst/>
        </p:spPr>
      </p:pic>
      <p:pic>
        <p:nvPicPr>
          <p:cNvPr id="3"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36666" y="4800600"/>
            <a:ext cx="2411334" cy="163970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Rectangle 27"/>
          <p:cNvSpPr/>
          <p:nvPr/>
        </p:nvSpPr>
        <p:spPr>
          <a:xfrm>
            <a:off x="937511" y="7086600"/>
            <a:ext cx="1746330" cy="215444"/>
          </a:xfrm>
          <a:prstGeom prst="rect">
            <a:avLst/>
          </a:prstGeom>
        </p:spPr>
        <p:txBody>
          <a:bodyPr wrap="square">
            <a:spAutoFit/>
          </a:bodyPr>
          <a:lstStyle/>
          <a:p>
            <a:r>
              <a:rPr lang="en-US" sz="800" b="1" dirty="0" smtClean="0">
                <a:solidFill>
                  <a:srgbClr val="00B0F0"/>
                </a:solidFill>
                <a:latin typeface="Arial Narrow" pitchFamily="34" charset="0"/>
              </a:rPr>
              <a:t>“For details log on to www.ligg.co.in”</a:t>
            </a:r>
            <a:endParaRPr lang="en-US" sz="800" dirty="0">
              <a:solidFill>
                <a:srgbClr val="00B0F0"/>
              </a:solidFill>
              <a:latin typeface="Arial Narrow"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990600" y="152400"/>
            <a:ext cx="1676400" cy="304800"/>
          </a:xfrm>
          <a:prstGeom prst="rect">
            <a:avLst/>
          </a:prstGeom>
          <a:noFill/>
          <a:ln w="25400" cap="flat" cmpd="sng" algn="ctr">
            <a:noFill/>
            <a:prstDash val="solid"/>
          </a:ln>
          <a:effectLst>
            <a:glow rad="1397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vert="horz" anchor="b">
            <a:normAutofit fontScale="52500" lnSpcReduction="20000"/>
          </a:bodyPr>
          <a:lstStyle/>
          <a:p>
            <a:pPr marL="0" marR="0" lvl="0" indent="484188" algn="ctr" defTabSz="9144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dirty="0" smtClean="0">
                <a:ln w="6350">
                  <a:solidFill>
                    <a:schemeClr val="accent1">
                      <a:shade val="43000"/>
                    </a:schemeClr>
                  </a:solidFill>
                </a:ln>
                <a:solidFill>
                  <a:srgbClr val="FFFF00"/>
                </a:solidFill>
                <a:effectLst>
                  <a:outerShdw blurRad="26000" dist="26000" dir="14500000" algn="tl" rotWithShape="0">
                    <a:srgbClr val="000000">
                      <a:alpha val="40000"/>
                    </a:srgbClr>
                  </a:outerShdw>
                </a:effectLst>
                <a:uLnTx/>
                <a:uFillTx/>
                <a:latin typeface="+mn-lt"/>
                <a:ea typeface="+mn-ea"/>
                <a:cs typeface="+mn-cs"/>
              </a:rPr>
              <a:t/>
            </a:r>
            <a:br>
              <a:rPr kumimoji="0" lang="en-US" sz="1600" b="1" i="0" u="none" strike="noStrike" kern="1200" cap="none" spc="0" normalizeH="0" baseline="0" noProof="0" dirty="0" smtClean="0">
                <a:ln w="6350">
                  <a:solidFill>
                    <a:schemeClr val="accent1">
                      <a:shade val="43000"/>
                    </a:schemeClr>
                  </a:solidFill>
                </a:ln>
                <a:solidFill>
                  <a:srgbClr val="FFFF00"/>
                </a:solidFill>
                <a:effectLst>
                  <a:outerShdw blurRad="26000" dist="26000" dir="14500000" algn="tl" rotWithShape="0">
                    <a:srgbClr val="000000">
                      <a:alpha val="40000"/>
                    </a:srgbClr>
                  </a:outerShdw>
                </a:effectLst>
                <a:uLnTx/>
                <a:uFillTx/>
                <a:latin typeface="+mn-lt"/>
                <a:ea typeface="+mn-ea"/>
                <a:cs typeface="+mn-cs"/>
              </a:rPr>
            </a:br>
            <a:r>
              <a:rPr kumimoji="0" lang="en-US" sz="1600" b="1" i="0" u="none" strike="noStrike" kern="1200" cap="none" spc="0" normalizeH="0" baseline="0" noProof="0" dirty="0" smtClean="0">
                <a:ln w="6350">
                  <a:solidFill>
                    <a:schemeClr val="accent1">
                      <a:shade val="43000"/>
                    </a:schemeClr>
                  </a:solidFill>
                </a:ln>
                <a:solidFill>
                  <a:srgbClr val="FFFF00"/>
                </a:solidFill>
                <a:effectLst>
                  <a:outerShdw blurRad="26000" dist="26000" dir="14500000" algn="tl" rotWithShape="0">
                    <a:srgbClr val="000000">
                      <a:alpha val="40000"/>
                    </a:srgbClr>
                  </a:outerShdw>
                </a:effectLst>
                <a:uLnTx/>
                <a:uFillTx/>
                <a:latin typeface="+mn-lt"/>
                <a:ea typeface="+mn-ea"/>
                <a:cs typeface="+mn-cs"/>
              </a:rPr>
              <a:t>Pancreatic  Surgery</a:t>
            </a:r>
            <a:endParaRPr kumimoji="0" lang="en-US" sz="1600" b="1" i="0" u="none" strike="noStrike" kern="1200" cap="none" spc="0" normalizeH="0" baseline="0" noProof="0" dirty="0">
              <a:ln w="6350">
                <a:solidFill>
                  <a:schemeClr val="accent1">
                    <a:shade val="43000"/>
                  </a:schemeClr>
                </a:solidFill>
              </a:ln>
              <a:solidFill>
                <a:srgbClr val="FFFF00"/>
              </a:solidFill>
              <a:effectLst>
                <a:outerShdw blurRad="26000" dist="26000" dir="14500000" algn="tl" rotWithShape="0">
                  <a:srgbClr val="000000">
                    <a:alpha val="40000"/>
                  </a:srgbClr>
                </a:outerShdw>
              </a:effectLst>
              <a:uLnTx/>
              <a:uFillTx/>
              <a:latin typeface="+mn-lt"/>
              <a:ea typeface="+mn-ea"/>
              <a:cs typeface="+mn-cs"/>
            </a:endParaRPr>
          </a:p>
        </p:txBody>
      </p:sp>
      <p:cxnSp>
        <p:nvCxnSpPr>
          <p:cNvPr id="11" name="Straight Connector 10"/>
          <p:cNvCxnSpPr/>
          <p:nvPr/>
        </p:nvCxnSpPr>
        <p:spPr>
          <a:xfrm>
            <a:off x="1295400" y="228600"/>
            <a:ext cx="118872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295400" y="457199"/>
            <a:ext cx="1188720" cy="1588"/>
          </a:xfrm>
          <a:prstGeom prst="line">
            <a:avLst/>
          </a:prstGeom>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0" y="609600"/>
            <a:ext cx="3657600" cy="830997"/>
          </a:xfrm>
          <a:prstGeom prst="rect">
            <a:avLst/>
          </a:prstGeom>
        </p:spPr>
        <p:txBody>
          <a:bodyPr wrap="square">
            <a:spAutoFit/>
          </a:bodyPr>
          <a:lstStyle/>
          <a:p>
            <a:pPr algn="ctr"/>
            <a:r>
              <a:rPr lang="en-US" sz="800" b="1" dirty="0" smtClean="0">
                <a:latin typeface="Arial Narrow" pitchFamily="34" charset="0"/>
              </a:rPr>
              <a:t>The HPB unit at LIGG hospital has carried out &gt; 500 major pancreatic resections with results comparable with the best centers in the world. Surgical treatment is offered to patients with all types of  Benign (IPMN, CNOP, </a:t>
            </a:r>
            <a:r>
              <a:rPr lang="en-US" sz="800" b="1" dirty="0" err="1" smtClean="0">
                <a:latin typeface="Arial Narrow" pitchFamily="34" charset="0"/>
              </a:rPr>
              <a:t>Insulinoma</a:t>
            </a:r>
            <a:r>
              <a:rPr lang="en-US" sz="800" b="1" dirty="0" smtClean="0">
                <a:latin typeface="Arial Narrow" pitchFamily="34" charset="0"/>
              </a:rPr>
              <a:t>, </a:t>
            </a:r>
            <a:r>
              <a:rPr lang="en-US" sz="800" b="1" dirty="0" err="1" smtClean="0">
                <a:latin typeface="Arial Narrow" pitchFamily="34" charset="0"/>
              </a:rPr>
              <a:t>Neuoroendocrine</a:t>
            </a:r>
            <a:r>
              <a:rPr lang="en-US" sz="800" b="1" dirty="0" smtClean="0">
                <a:latin typeface="Arial Narrow" pitchFamily="34" charset="0"/>
              </a:rPr>
              <a:t> tumors etc) and malignant tumors (</a:t>
            </a:r>
            <a:r>
              <a:rPr lang="en-US" sz="800" b="1" dirty="0" err="1" smtClean="0">
                <a:latin typeface="Arial Narrow" pitchFamily="34" charset="0"/>
              </a:rPr>
              <a:t>Adenocarcinoma</a:t>
            </a:r>
            <a:r>
              <a:rPr lang="en-US" sz="800" b="1" dirty="0" smtClean="0">
                <a:latin typeface="Arial Narrow" pitchFamily="34" charset="0"/>
              </a:rPr>
              <a:t> of Head of pancreas and </a:t>
            </a:r>
            <a:r>
              <a:rPr lang="en-US" sz="800" b="1" dirty="0" err="1" smtClean="0">
                <a:latin typeface="Arial Narrow" pitchFamily="34" charset="0"/>
              </a:rPr>
              <a:t>Periampullary</a:t>
            </a:r>
            <a:r>
              <a:rPr lang="en-US" sz="800" b="1" dirty="0" smtClean="0">
                <a:latin typeface="Arial Narrow" pitchFamily="34" charset="0"/>
              </a:rPr>
              <a:t> cancers) of pancreas with radical surgery like Whipple’s </a:t>
            </a:r>
            <a:r>
              <a:rPr lang="en-US" sz="800" b="1" dirty="0" err="1" smtClean="0">
                <a:latin typeface="Arial Narrow" pitchFamily="34" charset="0"/>
              </a:rPr>
              <a:t>pancreatico-duodenectomy</a:t>
            </a:r>
            <a:r>
              <a:rPr lang="en-US" sz="800" b="1" dirty="0" smtClean="0">
                <a:latin typeface="Arial Narrow" pitchFamily="34" charset="0"/>
              </a:rPr>
              <a:t> / Distal </a:t>
            </a:r>
            <a:r>
              <a:rPr lang="en-US" sz="800" b="1" dirty="0" err="1" smtClean="0">
                <a:latin typeface="Arial Narrow" pitchFamily="34" charset="0"/>
              </a:rPr>
              <a:t>pancreatectomy</a:t>
            </a:r>
            <a:r>
              <a:rPr lang="en-US" sz="800" b="1" dirty="0" smtClean="0">
                <a:latin typeface="Arial Narrow" pitchFamily="34" charset="0"/>
              </a:rPr>
              <a:t> + </a:t>
            </a:r>
            <a:r>
              <a:rPr lang="en-US" sz="800" b="1" dirty="0" err="1" smtClean="0">
                <a:latin typeface="Arial Narrow" pitchFamily="34" charset="0"/>
              </a:rPr>
              <a:t>Spleenectomy</a:t>
            </a:r>
            <a:r>
              <a:rPr lang="en-US" sz="800" b="1" dirty="0" smtClean="0">
                <a:latin typeface="Arial Narrow" pitchFamily="34" charset="0"/>
              </a:rPr>
              <a:t>  etc.</a:t>
            </a:r>
          </a:p>
        </p:txBody>
      </p:sp>
      <p:sp>
        <p:nvSpPr>
          <p:cNvPr id="13" name="Rectangle 12"/>
          <p:cNvSpPr/>
          <p:nvPr/>
        </p:nvSpPr>
        <p:spPr>
          <a:xfrm>
            <a:off x="0" y="2885182"/>
            <a:ext cx="3657600" cy="1077218"/>
          </a:xfrm>
          <a:prstGeom prst="rect">
            <a:avLst/>
          </a:prstGeom>
        </p:spPr>
        <p:txBody>
          <a:bodyPr wrap="square">
            <a:spAutoFit/>
          </a:bodyPr>
          <a:lstStyle/>
          <a:p>
            <a:pPr algn="ctr"/>
            <a:r>
              <a:rPr lang="en-US" sz="800" b="1" dirty="0" smtClean="0">
                <a:latin typeface="Arial Narrow" pitchFamily="34" charset="0"/>
              </a:rPr>
              <a:t>We believe in a  team and guided approach to different complications of acute pancreatitis like </a:t>
            </a:r>
            <a:r>
              <a:rPr lang="en-US" sz="800" b="1" dirty="0" err="1" smtClean="0">
                <a:latin typeface="Arial Narrow" pitchFamily="34" charset="0"/>
              </a:rPr>
              <a:t>Necrotising</a:t>
            </a:r>
            <a:r>
              <a:rPr lang="en-US" sz="800" b="1" dirty="0" smtClean="0">
                <a:latin typeface="Arial Narrow" pitchFamily="34" charset="0"/>
              </a:rPr>
              <a:t> pancreatitis, Pancreatic </a:t>
            </a:r>
            <a:r>
              <a:rPr lang="en-US" sz="800" b="1" dirty="0" err="1" smtClean="0">
                <a:latin typeface="Arial Narrow" pitchFamily="34" charset="0"/>
              </a:rPr>
              <a:t>ascites</a:t>
            </a:r>
            <a:r>
              <a:rPr lang="en-US" sz="800" b="1" dirty="0" smtClean="0">
                <a:latin typeface="Arial Narrow" pitchFamily="34" charset="0"/>
              </a:rPr>
              <a:t>, pleural effusion </a:t>
            </a:r>
            <a:r>
              <a:rPr lang="en-US" sz="800" b="1" dirty="0" err="1" smtClean="0">
                <a:latin typeface="Arial Narrow" pitchFamily="34" charset="0"/>
              </a:rPr>
              <a:t>pseudocyst</a:t>
            </a:r>
            <a:r>
              <a:rPr lang="en-US" sz="800" b="1" dirty="0" smtClean="0">
                <a:latin typeface="Arial Narrow" pitchFamily="34" charset="0"/>
              </a:rPr>
              <a:t> of pancreas , </a:t>
            </a:r>
            <a:r>
              <a:rPr lang="en-US" sz="800" b="1" dirty="0" err="1" smtClean="0">
                <a:latin typeface="Arial Narrow" pitchFamily="34" charset="0"/>
              </a:rPr>
              <a:t>psedoaneurysm</a:t>
            </a:r>
            <a:r>
              <a:rPr lang="en-US" sz="800" b="1" dirty="0" smtClean="0">
                <a:latin typeface="Arial Narrow" pitchFamily="34" charset="0"/>
              </a:rPr>
              <a:t> and pancreatic fistula with </a:t>
            </a:r>
            <a:r>
              <a:rPr lang="en-US" sz="800" b="1" dirty="0" err="1" smtClean="0">
                <a:latin typeface="Arial Narrow" pitchFamily="34" charset="0"/>
              </a:rPr>
              <a:t>Percutaneous</a:t>
            </a:r>
            <a:r>
              <a:rPr lang="en-US" sz="800" b="1" dirty="0" smtClean="0">
                <a:latin typeface="Arial Narrow" pitchFamily="34" charset="0"/>
              </a:rPr>
              <a:t> Drainage (USG/CT guided) , Laparoscopic / Open </a:t>
            </a:r>
            <a:r>
              <a:rPr lang="en-US" sz="800" b="1" dirty="0" err="1" smtClean="0">
                <a:latin typeface="Arial Narrow" pitchFamily="34" charset="0"/>
              </a:rPr>
              <a:t>Necrosectomy</a:t>
            </a:r>
            <a:r>
              <a:rPr lang="en-US" sz="800" b="1" dirty="0" smtClean="0">
                <a:latin typeface="Arial Narrow" pitchFamily="34" charset="0"/>
              </a:rPr>
              <a:t>, Irrigation &amp; Drainage, Laparoscopic and open </a:t>
            </a:r>
            <a:r>
              <a:rPr lang="en-US" sz="800" b="1" dirty="0" err="1" smtClean="0">
                <a:latin typeface="Arial Narrow" pitchFamily="34" charset="0"/>
              </a:rPr>
              <a:t>cystogastrostomy</a:t>
            </a:r>
            <a:r>
              <a:rPr lang="en-US" sz="800" b="1" dirty="0" smtClean="0">
                <a:latin typeface="Arial Narrow" pitchFamily="34" charset="0"/>
              </a:rPr>
              <a:t> etc. All patients with chronic pancreatitis and pain abdomen are managed surgically with Roux En Y lateral </a:t>
            </a:r>
            <a:r>
              <a:rPr lang="en-US" sz="800" b="1" dirty="0" err="1" smtClean="0">
                <a:latin typeface="Arial Narrow" pitchFamily="34" charset="0"/>
              </a:rPr>
              <a:t>pancreatico-jejunostomy</a:t>
            </a:r>
            <a:r>
              <a:rPr lang="en-US" sz="800" b="1" dirty="0" smtClean="0">
                <a:latin typeface="Arial Narrow" pitchFamily="34" charset="0"/>
              </a:rPr>
              <a:t> with head coring and </a:t>
            </a:r>
            <a:r>
              <a:rPr lang="en-US" sz="800" b="1" dirty="0" err="1" smtClean="0">
                <a:latin typeface="Arial Narrow" pitchFamily="34" charset="0"/>
              </a:rPr>
              <a:t>resectional</a:t>
            </a:r>
            <a:r>
              <a:rPr lang="en-US" sz="800" b="1" dirty="0" smtClean="0">
                <a:latin typeface="Arial Narrow" pitchFamily="34" charset="0"/>
              </a:rPr>
              <a:t> procedure like DPS / </a:t>
            </a:r>
            <a:r>
              <a:rPr lang="en-US" sz="800" b="1" dirty="0" err="1" smtClean="0">
                <a:latin typeface="Arial Narrow" pitchFamily="34" charset="0"/>
              </a:rPr>
              <a:t>whipple’s</a:t>
            </a:r>
            <a:r>
              <a:rPr lang="en-US" sz="800" b="1" dirty="0" smtClean="0">
                <a:latin typeface="Arial Narrow" pitchFamily="34" charset="0"/>
              </a:rPr>
              <a:t> procedure for Tail and Head predominant disease respectively.</a:t>
            </a:r>
            <a:endParaRPr lang="en-US" sz="800" dirty="0">
              <a:latin typeface="Arial Narrow" pitchFamily="34" charset="0"/>
            </a:endParaRPr>
          </a:p>
        </p:txBody>
      </p:sp>
      <p:pic>
        <p:nvPicPr>
          <p:cNvPr id="14" name="Picture 2" descr="D:\DR H MISHRA SURGICAL RECORDS\PANCREAS\LPJ SUM 2016\LPJ SUM 11-2-2016\DSC_0315.JPG"/>
          <p:cNvPicPr>
            <a:picLocks noChangeAspect="1" noChangeArrowheads="1"/>
          </p:cNvPicPr>
          <p:nvPr/>
        </p:nvPicPr>
        <p:blipFill>
          <a:blip r:embed="rId2" cstate="print"/>
          <a:srcRect r="12535" b="11111"/>
          <a:stretch>
            <a:fillRect/>
          </a:stretch>
        </p:blipFill>
        <p:spPr bwMode="auto">
          <a:xfrm>
            <a:off x="490219" y="4191000"/>
            <a:ext cx="1333501" cy="762000"/>
          </a:xfrm>
          <a:prstGeom prst="rect">
            <a:avLst/>
          </a:prstGeom>
          <a:noFill/>
        </p:spPr>
      </p:pic>
      <p:pic>
        <p:nvPicPr>
          <p:cNvPr id="15" name="Picture 2" descr="E:\dr harish surgery photos and videos\20130904_142625.jpg"/>
          <p:cNvPicPr>
            <a:picLocks noChangeAspect="1" noChangeArrowheads="1"/>
          </p:cNvPicPr>
          <p:nvPr/>
        </p:nvPicPr>
        <p:blipFill>
          <a:blip r:embed="rId3" cstate="print"/>
          <a:srcRect t="17361" b="4514"/>
          <a:stretch>
            <a:fillRect/>
          </a:stretch>
        </p:blipFill>
        <p:spPr bwMode="auto">
          <a:xfrm>
            <a:off x="1823720" y="4191000"/>
            <a:ext cx="1300480" cy="762000"/>
          </a:xfrm>
          <a:prstGeom prst="rect">
            <a:avLst/>
          </a:prstGeom>
          <a:noFill/>
        </p:spPr>
      </p:pic>
      <p:pic>
        <p:nvPicPr>
          <p:cNvPr id="16" name="Picture 15" descr="DSC_0235.jpg"/>
          <p:cNvPicPr>
            <a:picLocks noGrp="1" noChangeAspect="1"/>
          </p:cNvPicPr>
          <p:nvPr isPhoto="1"/>
        </p:nvPicPr>
        <p:blipFill>
          <a:blip r:embed="rId4" cstate="print">
            <a:lum/>
          </a:blip>
          <a:srcRect l="21339" r="22449" b="4137"/>
          <a:stretch>
            <a:fillRect/>
          </a:stretch>
        </p:blipFill>
        <p:spPr>
          <a:xfrm rot="5400000">
            <a:off x="711929" y="1414469"/>
            <a:ext cx="1074003" cy="1126260"/>
          </a:xfrm>
          <a:prstGeom prst="rect">
            <a:avLst/>
          </a:prstGeom>
          <a:noFill/>
          <a:ln>
            <a:noFill/>
          </a:ln>
        </p:spPr>
      </p:pic>
      <p:pic>
        <p:nvPicPr>
          <p:cNvPr id="17" name="Picture 16" descr="DSC_0237.jpg"/>
          <p:cNvPicPr>
            <a:picLocks noGrp="1" noChangeAspect="1"/>
          </p:cNvPicPr>
          <p:nvPr isPhoto="1"/>
        </p:nvPicPr>
        <p:blipFill>
          <a:blip r:embed="rId5" cstate="print">
            <a:lum/>
          </a:blip>
          <a:srcRect l="21350" r="4687"/>
          <a:stretch>
            <a:fillRect/>
          </a:stretch>
        </p:blipFill>
        <p:spPr>
          <a:xfrm rot="5400000">
            <a:off x="1806454" y="1462943"/>
            <a:ext cx="1074006" cy="1029313"/>
          </a:xfrm>
          <a:prstGeom prst="rect">
            <a:avLst/>
          </a:prstGeom>
          <a:noFill/>
          <a:ln>
            <a:noFill/>
          </a:ln>
        </p:spPr>
      </p:pic>
      <p:pic>
        <p:nvPicPr>
          <p:cNvPr id="2050" name="Picture 2" descr="What is Pancreas? Location And Diseases of Pancreas - Organs Of ..."/>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972" r="6408" b="5170"/>
          <a:stretch/>
        </p:blipFill>
        <p:spPr bwMode="auto">
          <a:xfrm>
            <a:off x="278922" y="5867400"/>
            <a:ext cx="1533139" cy="8666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051"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2245" y="6833482"/>
            <a:ext cx="1326294" cy="11286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1916737" y="6833483"/>
            <a:ext cx="1197742" cy="1128657"/>
            <a:chOff x="1931538" y="6096000"/>
            <a:chExt cx="1197742" cy="1128657"/>
          </a:xfrm>
        </p:grpSpPr>
        <p:pic>
          <p:nvPicPr>
            <p:cNvPr id="2052" name="Picture 4" descr="D:\h mishra surgical records\pancreas\lpj 20-05-2019\20190520_204145.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17360" b="18091"/>
            <a:stretch/>
          </p:blipFill>
          <p:spPr bwMode="auto">
            <a:xfrm>
              <a:off x="1931538" y="6833483"/>
              <a:ext cx="1197742" cy="3911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053"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31539" y="6096000"/>
              <a:ext cx="1197741" cy="7374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TextBox 2"/>
          <p:cNvSpPr txBox="1"/>
          <p:nvPr/>
        </p:nvSpPr>
        <p:spPr>
          <a:xfrm>
            <a:off x="23194" y="8052137"/>
            <a:ext cx="1809877" cy="101566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just"/>
            <a:r>
              <a:rPr lang="en-IN" sz="600" dirty="0" smtClean="0">
                <a:solidFill>
                  <a:srgbClr val="00B0F0"/>
                </a:solidFill>
                <a:latin typeface="Arial Narrow" pitchFamily="34" charset="0"/>
              </a:rPr>
              <a:t>Acute pancreatitis - is a life threatening conditions in which pancreas become inflamed and release toxic substance that affects different systems of the body, usually related to alcohol intake or Gall stone induced pancreatitis. Milder cases are </a:t>
            </a:r>
            <a:r>
              <a:rPr lang="en-IN" sz="600" dirty="0">
                <a:solidFill>
                  <a:srgbClr val="00B0F0"/>
                </a:solidFill>
                <a:latin typeface="Arial Narrow" pitchFamily="34" charset="0"/>
              </a:rPr>
              <a:t>usually managed conservatively with medicines, </a:t>
            </a:r>
            <a:r>
              <a:rPr lang="en-IN" sz="600" dirty="0" smtClean="0">
                <a:solidFill>
                  <a:srgbClr val="00B0F0"/>
                </a:solidFill>
                <a:latin typeface="Arial Narrow" pitchFamily="34" charset="0"/>
              </a:rPr>
              <a:t>but patients with severe necrotising pancreatitis with failure to best medical and ICU care undergo surgery to remove the </a:t>
            </a:r>
            <a:r>
              <a:rPr lang="en-IN" sz="600" dirty="0" err="1" smtClean="0">
                <a:solidFill>
                  <a:srgbClr val="00B0F0"/>
                </a:solidFill>
                <a:latin typeface="Arial Narrow" pitchFamily="34" charset="0"/>
              </a:rPr>
              <a:t>necrosed</a:t>
            </a:r>
            <a:r>
              <a:rPr lang="en-IN" sz="600" dirty="0" smtClean="0">
                <a:solidFill>
                  <a:srgbClr val="00B0F0"/>
                </a:solidFill>
                <a:latin typeface="Arial Narrow" pitchFamily="34" charset="0"/>
              </a:rPr>
              <a:t> part of pancreas and drainage of the </a:t>
            </a:r>
            <a:r>
              <a:rPr lang="en-IN" sz="600" dirty="0" err="1" smtClean="0">
                <a:solidFill>
                  <a:srgbClr val="00B0F0"/>
                </a:solidFill>
                <a:latin typeface="Arial Narrow" pitchFamily="34" charset="0"/>
              </a:rPr>
              <a:t>peripancreatic</a:t>
            </a:r>
            <a:r>
              <a:rPr lang="en-IN" sz="600" dirty="0" smtClean="0">
                <a:solidFill>
                  <a:srgbClr val="00B0F0"/>
                </a:solidFill>
                <a:latin typeface="Arial Narrow" pitchFamily="34" charset="0"/>
              </a:rPr>
              <a:t> infected fluid collection.</a:t>
            </a:r>
            <a:endParaRPr lang="en-IN" sz="600" dirty="0">
              <a:solidFill>
                <a:srgbClr val="00B0F0"/>
              </a:solidFill>
              <a:latin typeface="Arial Narrow" pitchFamily="34" charset="0"/>
            </a:endParaRPr>
          </a:p>
        </p:txBody>
      </p:sp>
      <p:sp>
        <p:nvSpPr>
          <p:cNvPr id="18" name="TextBox 17"/>
          <p:cNvSpPr txBox="1"/>
          <p:nvPr/>
        </p:nvSpPr>
        <p:spPr>
          <a:xfrm>
            <a:off x="1895302" y="8052137"/>
            <a:ext cx="1733677" cy="101566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just"/>
            <a:r>
              <a:rPr lang="en-IN" sz="600" dirty="0" smtClean="0">
                <a:solidFill>
                  <a:srgbClr val="00B0F0"/>
                </a:solidFill>
                <a:latin typeface="Arial Narrow" pitchFamily="34" charset="0"/>
              </a:rPr>
              <a:t>Chronic pancreatitis - is a reversible fibrosis of pancreatic parenchyma, usually linked to chronic alcohol intake, smoking or tropical calcific pancreatitis. This leads to pancreatic atrophy, dilated pancreatic duct and multiple pancreatic ductal calculi. Patients present with severe upper abdominal pain radiating to back, typically after taking spicy food or binge drinking. All patients with recurrent pain are managed with pancreatic drainage procedure like LPJ (lateral </a:t>
            </a:r>
            <a:r>
              <a:rPr lang="en-IN" sz="600" dirty="0" err="1" smtClean="0">
                <a:solidFill>
                  <a:srgbClr val="00B0F0"/>
                </a:solidFill>
                <a:latin typeface="Arial Narrow" pitchFamily="34" charset="0"/>
              </a:rPr>
              <a:t>pancreatico-jejunostomy</a:t>
            </a:r>
            <a:r>
              <a:rPr lang="en-IN" sz="600" dirty="0" smtClean="0">
                <a:solidFill>
                  <a:srgbClr val="00B0F0"/>
                </a:solidFill>
                <a:latin typeface="Arial Narrow" pitchFamily="34" charset="0"/>
              </a:rPr>
              <a:t>) or pancreatic resection.</a:t>
            </a:r>
            <a:endParaRPr lang="en-IN" sz="600" dirty="0">
              <a:solidFill>
                <a:srgbClr val="00B0F0"/>
              </a:solidFill>
              <a:latin typeface="Arial Narrow" pitchFamily="34" charset="0"/>
            </a:endParaRPr>
          </a:p>
        </p:txBody>
      </p:sp>
      <p:sp>
        <p:nvSpPr>
          <p:cNvPr id="4" name="TextBox 3"/>
          <p:cNvSpPr txBox="1"/>
          <p:nvPr/>
        </p:nvSpPr>
        <p:spPr>
          <a:xfrm>
            <a:off x="423387" y="5016456"/>
            <a:ext cx="2741456" cy="20005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IN" sz="700" dirty="0" smtClean="0"/>
              <a:t>Roux En Y LPJ in a patient with Chronic calcific pancreatitis</a:t>
            </a:r>
            <a:endParaRPr lang="en-IN" sz="700" dirty="0"/>
          </a:p>
        </p:txBody>
      </p:sp>
      <p:sp>
        <p:nvSpPr>
          <p:cNvPr id="19" name="TextBox 18"/>
          <p:cNvSpPr txBox="1"/>
          <p:nvPr/>
        </p:nvSpPr>
        <p:spPr>
          <a:xfrm>
            <a:off x="396254" y="2604751"/>
            <a:ext cx="2924198" cy="184666"/>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IN" sz="600" dirty="0" smtClean="0">
                <a:latin typeface="Arial Narrow" pitchFamily="34" charset="0"/>
              </a:rPr>
              <a:t>Whipple’s </a:t>
            </a:r>
            <a:r>
              <a:rPr lang="en-IN" sz="600" dirty="0" err="1" smtClean="0">
                <a:latin typeface="Arial Narrow" pitchFamily="34" charset="0"/>
              </a:rPr>
              <a:t>pancreatico-duodenectomy</a:t>
            </a:r>
            <a:r>
              <a:rPr lang="en-IN" sz="600" dirty="0" smtClean="0">
                <a:latin typeface="Arial Narrow" pitchFamily="34" charset="0"/>
              </a:rPr>
              <a:t> in a 18yr old child with large benign pancreatic head </a:t>
            </a:r>
            <a:r>
              <a:rPr lang="en-IN" sz="600" dirty="0" err="1" smtClean="0">
                <a:latin typeface="Arial Narrow" pitchFamily="34" charset="0"/>
              </a:rPr>
              <a:t>Tumor</a:t>
            </a:r>
            <a:endParaRPr lang="en-IN" sz="600" dirty="0">
              <a:latin typeface="Arial Narrow" pitchFamily="34" charset="0"/>
            </a:endParaRPr>
          </a:p>
        </p:txBody>
      </p:sp>
      <p:sp>
        <p:nvSpPr>
          <p:cNvPr id="5" name="TextBox 4"/>
          <p:cNvSpPr txBox="1"/>
          <p:nvPr/>
        </p:nvSpPr>
        <p:spPr>
          <a:xfrm>
            <a:off x="1906556" y="5977577"/>
            <a:ext cx="1603324" cy="646331"/>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ctr">
              <a:lnSpc>
                <a:spcPct val="150000"/>
              </a:lnSpc>
            </a:pPr>
            <a:r>
              <a:rPr lang="en-IN" sz="800" dirty="0" smtClean="0"/>
              <a:t>Meet our pancreatic Experts</a:t>
            </a:r>
          </a:p>
          <a:p>
            <a:pPr algn="ctr">
              <a:lnSpc>
                <a:spcPct val="150000"/>
              </a:lnSpc>
            </a:pPr>
            <a:r>
              <a:rPr lang="en-IN" sz="800" dirty="0" smtClean="0"/>
              <a:t>Book appointment online</a:t>
            </a:r>
          </a:p>
          <a:p>
            <a:pPr algn="ctr">
              <a:lnSpc>
                <a:spcPct val="150000"/>
              </a:lnSpc>
            </a:pPr>
            <a:r>
              <a:rPr lang="en-IN" sz="800" dirty="0" smtClean="0"/>
              <a:t>www.ligg.co.in</a:t>
            </a:r>
            <a:endParaRPr lang="en-IN" sz="800" dirty="0"/>
          </a:p>
        </p:txBody>
      </p:sp>
      <p:sp>
        <p:nvSpPr>
          <p:cNvPr id="6" name="Rectangle 5"/>
          <p:cNvSpPr/>
          <p:nvPr/>
        </p:nvSpPr>
        <p:spPr>
          <a:xfrm>
            <a:off x="-14721" y="5334000"/>
            <a:ext cx="3672321" cy="369332"/>
          </a:xfrm>
          <a:prstGeom prst="rect">
            <a:avLst/>
          </a:prstGeom>
        </p:spPr>
        <p:style>
          <a:lnRef idx="1">
            <a:schemeClr val="dk1"/>
          </a:lnRef>
          <a:fillRef idx="2">
            <a:schemeClr val="dk1"/>
          </a:fillRef>
          <a:effectRef idx="1">
            <a:schemeClr val="dk1"/>
          </a:effectRef>
          <a:fontRef idx="minor">
            <a:schemeClr val="dk1"/>
          </a:fontRef>
        </p:style>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b="1" cap="all" spc="0" dirty="0" smtClean="0">
                <a:ln/>
                <a:solidFill>
                  <a:srgbClr val="0070C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KEEP YOUR PANCREAS HEALTHY</a:t>
            </a:r>
            <a:endParaRPr lang="en-US" b="1" cap="all" spc="0" dirty="0">
              <a:ln/>
              <a:solidFill>
                <a:srgbClr val="0070C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457200"/>
            <a:ext cx="3429000" cy="1523999"/>
          </a:xfrm>
          <a:noFill/>
          <a:ln>
            <a:noFill/>
          </a:ln>
        </p:spPr>
        <p:style>
          <a:lnRef idx="2">
            <a:schemeClr val="accent6"/>
          </a:lnRef>
          <a:fillRef idx="1">
            <a:schemeClr val="lt1"/>
          </a:fillRef>
          <a:effectRef idx="0">
            <a:schemeClr val="accent6"/>
          </a:effectRef>
          <a:fontRef idx="minor">
            <a:schemeClr val="dk1"/>
          </a:fontRef>
        </p:style>
        <p:txBody>
          <a:bodyPr>
            <a:noAutofit/>
          </a:bodyPr>
          <a:lstStyle/>
          <a:p>
            <a:pPr algn="just">
              <a:buNone/>
            </a:pPr>
            <a:r>
              <a:rPr lang="en-US" sz="800" b="1" dirty="0" err="1" smtClean="0">
                <a:solidFill>
                  <a:schemeClr val="tx1"/>
                </a:solidFill>
              </a:rPr>
              <a:t>Billiary</a:t>
            </a:r>
            <a:r>
              <a:rPr lang="en-US" sz="800" b="1" dirty="0" smtClean="0">
                <a:solidFill>
                  <a:schemeClr val="tx1"/>
                </a:solidFill>
              </a:rPr>
              <a:t> tract Stone disease </a:t>
            </a:r>
          </a:p>
          <a:p>
            <a:pPr marL="228600" indent="-163513" algn="just"/>
            <a:r>
              <a:rPr lang="en-US" sz="800" b="1" dirty="0" smtClean="0">
                <a:solidFill>
                  <a:schemeClr val="tx1"/>
                </a:solidFill>
                <a:latin typeface="Arial Narrow" pitchFamily="34" charset="0"/>
              </a:rPr>
              <a:t>Gall bladder Stones and its complications like </a:t>
            </a:r>
            <a:r>
              <a:rPr lang="en-US" sz="800" b="1" dirty="0" err="1" smtClean="0">
                <a:solidFill>
                  <a:schemeClr val="tx1"/>
                </a:solidFill>
                <a:latin typeface="Arial Narrow" pitchFamily="34" charset="0"/>
              </a:rPr>
              <a:t>Empyema</a:t>
            </a:r>
            <a:r>
              <a:rPr lang="en-US" sz="800" b="1" dirty="0" smtClean="0">
                <a:solidFill>
                  <a:schemeClr val="tx1"/>
                </a:solidFill>
                <a:latin typeface="Arial Narrow" pitchFamily="34" charset="0"/>
              </a:rPr>
              <a:t>, </a:t>
            </a:r>
            <a:r>
              <a:rPr lang="en-US" sz="800" b="1" dirty="0" err="1" smtClean="0">
                <a:solidFill>
                  <a:schemeClr val="tx1"/>
                </a:solidFill>
                <a:latin typeface="Arial Narrow" pitchFamily="34" charset="0"/>
              </a:rPr>
              <a:t>Mucocele</a:t>
            </a:r>
            <a:r>
              <a:rPr lang="en-US" sz="800" b="1" dirty="0" smtClean="0">
                <a:solidFill>
                  <a:schemeClr val="tx1"/>
                </a:solidFill>
                <a:latin typeface="Arial Narrow" pitchFamily="34" charset="0"/>
              </a:rPr>
              <a:t>, acute </a:t>
            </a:r>
            <a:r>
              <a:rPr lang="en-US" sz="800" b="1" dirty="0" err="1" smtClean="0">
                <a:solidFill>
                  <a:schemeClr val="tx1"/>
                </a:solidFill>
                <a:latin typeface="Arial Narrow" pitchFamily="34" charset="0"/>
              </a:rPr>
              <a:t>cholecystitis</a:t>
            </a:r>
            <a:r>
              <a:rPr lang="en-US" sz="800" b="1" dirty="0" smtClean="0">
                <a:solidFill>
                  <a:schemeClr val="tx1"/>
                </a:solidFill>
                <a:latin typeface="Arial Narrow" pitchFamily="34" charset="0"/>
              </a:rPr>
              <a:t>, </a:t>
            </a:r>
            <a:r>
              <a:rPr lang="en-US" sz="800" b="1" dirty="0" err="1" smtClean="0">
                <a:solidFill>
                  <a:schemeClr val="tx1"/>
                </a:solidFill>
                <a:latin typeface="Arial Narrow" pitchFamily="34" charset="0"/>
              </a:rPr>
              <a:t>Mirrizi’s</a:t>
            </a:r>
            <a:r>
              <a:rPr lang="en-US" sz="800" b="1" dirty="0" smtClean="0">
                <a:solidFill>
                  <a:schemeClr val="tx1"/>
                </a:solidFill>
                <a:latin typeface="Arial Narrow" pitchFamily="34" charset="0"/>
              </a:rPr>
              <a:t> syndrome etc – Managed by Laparoscopic </a:t>
            </a:r>
            <a:r>
              <a:rPr lang="en-US" sz="800" b="1" dirty="0" err="1" smtClean="0">
                <a:solidFill>
                  <a:schemeClr val="tx1"/>
                </a:solidFill>
                <a:latin typeface="Arial Narrow" pitchFamily="34" charset="0"/>
              </a:rPr>
              <a:t>cholecystectonmy</a:t>
            </a:r>
            <a:endParaRPr lang="en-US" sz="800" b="1" dirty="0" smtClean="0">
              <a:solidFill>
                <a:schemeClr val="tx1"/>
              </a:solidFill>
              <a:latin typeface="Arial Narrow" pitchFamily="34" charset="0"/>
            </a:endParaRPr>
          </a:p>
          <a:p>
            <a:pPr marL="228600" indent="-163513" algn="just"/>
            <a:r>
              <a:rPr lang="en-US" sz="800" b="1" dirty="0" smtClean="0">
                <a:solidFill>
                  <a:schemeClr val="tx1"/>
                </a:solidFill>
                <a:latin typeface="Arial Narrow" pitchFamily="34" charset="0"/>
              </a:rPr>
              <a:t>Common bile duct (CBD) and intrahepatic stones – treated with Laparoscopic CBD exploration with intra-operative Flexible </a:t>
            </a:r>
            <a:r>
              <a:rPr lang="en-US" sz="800" b="1" dirty="0" err="1" smtClean="0">
                <a:solidFill>
                  <a:schemeClr val="tx1"/>
                </a:solidFill>
                <a:latin typeface="Arial Narrow" pitchFamily="34" charset="0"/>
              </a:rPr>
              <a:t>choledochoscopy</a:t>
            </a:r>
            <a:r>
              <a:rPr lang="en-US" sz="800" b="1" dirty="0" smtClean="0">
                <a:solidFill>
                  <a:schemeClr val="tx1"/>
                </a:solidFill>
                <a:latin typeface="Arial Narrow" pitchFamily="34" charset="0"/>
              </a:rPr>
              <a:t> (with mechanical and Laser Lithotripsy – one of it’s kind in </a:t>
            </a:r>
            <a:r>
              <a:rPr lang="en-US" sz="800" b="1" dirty="0" err="1" smtClean="0">
                <a:solidFill>
                  <a:schemeClr val="tx1"/>
                </a:solidFill>
                <a:latin typeface="Arial Narrow" pitchFamily="34" charset="0"/>
              </a:rPr>
              <a:t>orissa</a:t>
            </a:r>
            <a:r>
              <a:rPr lang="en-US" sz="800" b="1" dirty="0" smtClean="0">
                <a:solidFill>
                  <a:schemeClr val="tx1"/>
                </a:solidFill>
                <a:latin typeface="Arial Narrow" pitchFamily="34" charset="0"/>
              </a:rPr>
              <a:t> since 2009), Complicated and recurrent cases managed with </a:t>
            </a:r>
            <a:r>
              <a:rPr lang="en-US" sz="800" b="1" dirty="0" err="1" smtClean="0">
                <a:solidFill>
                  <a:schemeClr val="tx1"/>
                </a:solidFill>
                <a:latin typeface="Arial Narrow" pitchFamily="34" charset="0"/>
              </a:rPr>
              <a:t>billiary</a:t>
            </a:r>
            <a:r>
              <a:rPr lang="en-US" sz="800" b="1" dirty="0" smtClean="0">
                <a:solidFill>
                  <a:schemeClr val="tx1"/>
                </a:solidFill>
                <a:latin typeface="Arial Narrow" pitchFamily="34" charset="0"/>
              </a:rPr>
              <a:t> bypass surgery ( </a:t>
            </a:r>
            <a:r>
              <a:rPr lang="en-US" sz="800" b="1" dirty="0" err="1" smtClean="0">
                <a:solidFill>
                  <a:schemeClr val="tx1"/>
                </a:solidFill>
                <a:latin typeface="Arial Narrow" pitchFamily="34" charset="0"/>
              </a:rPr>
              <a:t>choledocho-duodenostomy</a:t>
            </a:r>
            <a:r>
              <a:rPr lang="en-US" sz="800" b="1" dirty="0" smtClean="0">
                <a:solidFill>
                  <a:schemeClr val="tx1"/>
                </a:solidFill>
                <a:latin typeface="Arial Narrow" pitchFamily="34" charset="0"/>
              </a:rPr>
              <a:t>  &amp; Roux en Y </a:t>
            </a:r>
            <a:r>
              <a:rPr lang="en-US" sz="800" b="1" dirty="0" err="1" smtClean="0">
                <a:solidFill>
                  <a:schemeClr val="tx1"/>
                </a:solidFill>
                <a:latin typeface="Arial Narrow" pitchFamily="34" charset="0"/>
              </a:rPr>
              <a:t>Hepatico-jejunostomy</a:t>
            </a:r>
            <a:r>
              <a:rPr lang="en-US" sz="800" b="1" dirty="0" smtClean="0">
                <a:solidFill>
                  <a:schemeClr val="tx1"/>
                </a:solidFill>
                <a:latin typeface="Arial Narrow" pitchFamily="34" charset="0"/>
              </a:rPr>
              <a:t>).</a:t>
            </a:r>
          </a:p>
        </p:txBody>
      </p:sp>
      <p:sp>
        <p:nvSpPr>
          <p:cNvPr id="4" name="Content Placeholder 2"/>
          <p:cNvSpPr txBox="1">
            <a:spLocks/>
          </p:cNvSpPr>
          <p:nvPr/>
        </p:nvSpPr>
        <p:spPr>
          <a:xfrm>
            <a:off x="76200" y="3200399"/>
            <a:ext cx="3474720" cy="1219199"/>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vert="horz" anchor="t">
            <a:noAutofit/>
          </a:bodyPr>
          <a:lstStyle/>
          <a:p>
            <a:pPr marL="447675" marR="0" lvl="0" indent="-447675" algn="just" defTabSz="914400" rtl="0" eaLnBrk="1" fontAlgn="auto" latinLnBrk="0" hangingPunct="1">
              <a:lnSpc>
                <a:spcPct val="100000"/>
              </a:lnSpc>
              <a:spcBef>
                <a:spcPct val="20000"/>
              </a:spcBef>
              <a:spcAft>
                <a:spcPts val="0"/>
              </a:spcAft>
              <a:buClr>
                <a:schemeClr val="accent1"/>
              </a:buClr>
              <a:buSzPct val="80000"/>
              <a:buFont typeface="Wingdings 2"/>
              <a:buNone/>
              <a:tabLst/>
              <a:defRPr/>
            </a:pPr>
            <a:r>
              <a:rPr kumimoji="0" lang="en-US" sz="800" b="1" i="0" u="none" strike="noStrike" kern="1200" cap="none" spc="0" normalizeH="0" baseline="0" noProof="0" dirty="0" smtClean="0">
                <a:ln>
                  <a:noFill/>
                </a:ln>
                <a:solidFill>
                  <a:schemeClr val="tx1"/>
                </a:solidFill>
                <a:effectLst/>
                <a:uLnTx/>
                <a:uFillTx/>
                <a:latin typeface="+mn-lt"/>
                <a:ea typeface="+mn-ea"/>
                <a:cs typeface="+mn-cs"/>
              </a:rPr>
              <a:t>Complicated benign </a:t>
            </a:r>
            <a:r>
              <a:rPr kumimoji="0" lang="en-US" sz="800" b="1" i="0" u="none" strike="noStrike" kern="1200" cap="none" spc="0" normalizeH="0" baseline="0" noProof="0" dirty="0" err="1" smtClean="0">
                <a:ln>
                  <a:noFill/>
                </a:ln>
                <a:solidFill>
                  <a:schemeClr val="tx1"/>
                </a:solidFill>
                <a:effectLst/>
                <a:uLnTx/>
                <a:uFillTx/>
                <a:latin typeface="+mn-lt"/>
                <a:ea typeface="+mn-ea"/>
                <a:cs typeface="+mn-cs"/>
              </a:rPr>
              <a:t>biliary</a:t>
            </a:r>
            <a:r>
              <a:rPr kumimoji="0" lang="en-US" sz="800" b="1" i="0" u="none" strike="noStrike" kern="1200" cap="none" spc="0" normalizeH="0" baseline="0" noProof="0" dirty="0" smtClean="0">
                <a:ln>
                  <a:noFill/>
                </a:ln>
                <a:solidFill>
                  <a:schemeClr val="tx1"/>
                </a:solidFill>
                <a:effectLst/>
                <a:uLnTx/>
                <a:uFillTx/>
                <a:latin typeface="+mn-lt"/>
                <a:ea typeface="+mn-ea"/>
                <a:cs typeface="+mn-cs"/>
              </a:rPr>
              <a:t> disorders </a:t>
            </a:r>
          </a:p>
          <a:p>
            <a:pPr marL="228600" marR="0" lvl="0" indent="-163513" algn="just"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800" b="1" i="0" u="none" strike="noStrike" kern="1200" cap="none" spc="0" normalizeH="0" baseline="0" noProof="0" dirty="0" err="1" smtClean="0">
                <a:ln>
                  <a:noFill/>
                </a:ln>
                <a:solidFill>
                  <a:schemeClr val="tx1"/>
                </a:solidFill>
                <a:effectLst/>
                <a:uLnTx/>
                <a:uFillTx/>
                <a:latin typeface="+mn-lt"/>
                <a:ea typeface="+mn-ea"/>
                <a:cs typeface="+mn-cs"/>
              </a:rPr>
              <a:t>Choledochal</a:t>
            </a:r>
            <a:r>
              <a:rPr kumimoji="0" lang="en-US" sz="800" b="1" i="0" u="none" strike="noStrike" kern="1200" cap="none" spc="0" normalizeH="0" baseline="0" noProof="0" dirty="0" smtClean="0">
                <a:ln>
                  <a:noFill/>
                </a:ln>
                <a:solidFill>
                  <a:schemeClr val="tx1"/>
                </a:solidFill>
                <a:effectLst/>
                <a:uLnTx/>
                <a:uFillTx/>
                <a:latin typeface="+mn-lt"/>
                <a:ea typeface="+mn-ea"/>
                <a:cs typeface="+mn-cs"/>
              </a:rPr>
              <a:t> cysts (both intra &amp; </a:t>
            </a:r>
            <a:r>
              <a:rPr kumimoji="0" lang="en-US" sz="800" b="1" i="0" u="none" strike="noStrike" kern="1200" cap="none" spc="0" normalizeH="0" baseline="0" noProof="0" dirty="0" err="1" smtClean="0">
                <a:ln>
                  <a:noFill/>
                </a:ln>
                <a:solidFill>
                  <a:schemeClr val="tx1"/>
                </a:solidFill>
                <a:effectLst/>
                <a:uLnTx/>
                <a:uFillTx/>
                <a:latin typeface="+mn-lt"/>
                <a:ea typeface="+mn-ea"/>
                <a:cs typeface="+mn-cs"/>
              </a:rPr>
              <a:t>Extrahepatic</a:t>
            </a:r>
            <a:r>
              <a:rPr kumimoji="0" lang="en-US" sz="800" b="1" i="0" u="none" strike="noStrike" kern="1200" cap="none" spc="0" normalizeH="0" baseline="0" noProof="0" dirty="0" smtClean="0">
                <a:ln>
                  <a:noFill/>
                </a:ln>
                <a:solidFill>
                  <a:schemeClr val="tx1"/>
                </a:solidFill>
                <a:effectLst/>
                <a:uLnTx/>
                <a:uFillTx/>
                <a:latin typeface="+mn-lt"/>
                <a:ea typeface="+mn-ea"/>
                <a:cs typeface="+mn-cs"/>
              </a:rPr>
              <a:t>) – Excision + Roux En Y </a:t>
            </a:r>
            <a:r>
              <a:rPr kumimoji="0" lang="en-US" sz="800" b="1" i="0" u="none" strike="noStrike" kern="1200" cap="none" spc="0" normalizeH="0" baseline="0" noProof="0" dirty="0" err="1" smtClean="0">
                <a:ln>
                  <a:noFill/>
                </a:ln>
                <a:solidFill>
                  <a:schemeClr val="tx1"/>
                </a:solidFill>
                <a:effectLst/>
                <a:uLnTx/>
                <a:uFillTx/>
                <a:latin typeface="+mn-lt"/>
                <a:ea typeface="+mn-ea"/>
                <a:cs typeface="+mn-cs"/>
              </a:rPr>
              <a:t>Hepaticojejunostomy</a:t>
            </a:r>
            <a:r>
              <a:rPr kumimoji="0" lang="en-US" sz="800" b="1" i="0" u="none" strike="noStrike" kern="1200" cap="none" spc="0" normalizeH="0" baseline="0" noProof="0" dirty="0" smtClean="0">
                <a:ln>
                  <a:noFill/>
                </a:ln>
                <a:solidFill>
                  <a:schemeClr val="tx1"/>
                </a:solidFill>
                <a:effectLst/>
                <a:uLnTx/>
                <a:uFillTx/>
                <a:latin typeface="+mn-lt"/>
                <a:ea typeface="+mn-ea"/>
                <a:cs typeface="+mn-cs"/>
              </a:rPr>
              <a:t>.</a:t>
            </a:r>
          </a:p>
          <a:p>
            <a:pPr marL="228600" marR="0" lvl="0" indent="-163513" algn="just"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800" b="1" i="0" u="none" strike="noStrike" kern="1200" cap="none" spc="0" normalizeH="0" baseline="0" noProof="0" dirty="0" smtClean="0">
                <a:ln>
                  <a:noFill/>
                </a:ln>
                <a:solidFill>
                  <a:schemeClr val="tx1"/>
                </a:solidFill>
                <a:effectLst/>
                <a:uLnTx/>
                <a:uFillTx/>
                <a:latin typeface="+mn-lt"/>
                <a:ea typeface="+mn-ea"/>
                <a:cs typeface="+mn-cs"/>
              </a:rPr>
              <a:t>Bile duct Injury and benign </a:t>
            </a:r>
            <a:r>
              <a:rPr kumimoji="0" lang="en-US" sz="800" b="1" i="0" u="none" strike="noStrike" kern="1200" cap="none" spc="0" normalizeH="0" baseline="0" noProof="0" dirty="0" err="1" smtClean="0">
                <a:ln>
                  <a:noFill/>
                </a:ln>
                <a:solidFill>
                  <a:schemeClr val="tx1"/>
                </a:solidFill>
                <a:effectLst/>
                <a:uLnTx/>
                <a:uFillTx/>
                <a:latin typeface="+mn-lt"/>
                <a:ea typeface="+mn-ea"/>
                <a:cs typeface="+mn-cs"/>
              </a:rPr>
              <a:t>billiary</a:t>
            </a:r>
            <a:r>
              <a:rPr kumimoji="0" lang="en-US" sz="800" b="1" i="0" u="none" strike="noStrike" kern="1200" cap="none" spc="0" normalizeH="0" baseline="0" noProof="0" dirty="0" smtClean="0">
                <a:ln>
                  <a:noFill/>
                </a:ln>
                <a:solidFill>
                  <a:schemeClr val="tx1"/>
                </a:solidFill>
                <a:effectLst/>
                <a:uLnTx/>
                <a:uFillTx/>
                <a:latin typeface="+mn-lt"/>
                <a:ea typeface="+mn-ea"/>
                <a:cs typeface="+mn-cs"/>
              </a:rPr>
              <a:t> strictures – managed in coordination with the Medical Gastroenterology Department depending on severity and nature of lesion like Endoscopic </a:t>
            </a:r>
            <a:r>
              <a:rPr kumimoji="0" lang="en-US" sz="800" b="1" i="0" u="none" strike="noStrike" kern="1200" cap="none" spc="0" normalizeH="0" baseline="0" noProof="0" dirty="0" err="1" smtClean="0">
                <a:ln>
                  <a:noFill/>
                </a:ln>
                <a:solidFill>
                  <a:schemeClr val="tx1"/>
                </a:solidFill>
                <a:effectLst/>
                <a:uLnTx/>
                <a:uFillTx/>
                <a:latin typeface="+mn-lt"/>
                <a:ea typeface="+mn-ea"/>
                <a:cs typeface="+mn-cs"/>
              </a:rPr>
              <a:t>Billiary</a:t>
            </a:r>
            <a:r>
              <a:rPr kumimoji="0" lang="en-US" sz="8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800" b="1" i="0" u="none" strike="noStrike" kern="1200" cap="none" spc="0" normalizeH="0" baseline="0" noProof="0" dirty="0" err="1" smtClean="0">
                <a:ln>
                  <a:noFill/>
                </a:ln>
                <a:solidFill>
                  <a:schemeClr val="tx1"/>
                </a:solidFill>
                <a:effectLst/>
                <a:uLnTx/>
                <a:uFillTx/>
                <a:latin typeface="+mn-lt"/>
                <a:ea typeface="+mn-ea"/>
                <a:cs typeface="+mn-cs"/>
              </a:rPr>
              <a:t>stenting</a:t>
            </a:r>
            <a:r>
              <a:rPr kumimoji="0" lang="en-US" sz="800" b="1" i="0" u="none" strike="noStrike" kern="1200" cap="none" spc="0" normalizeH="0" baseline="0" noProof="0" dirty="0" smtClean="0">
                <a:ln>
                  <a:noFill/>
                </a:ln>
                <a:solidFill>
                  <a:schemeClr val="tx1"/>
                </a:solidFill>
                <a:effectLst/>
                <a:uLnTx/>
                <a:uFillTx/>
                <a:latin typeface="+mn-lt"/>
                <a:ea typeface="+mn-ea"/>
                <a:cs typeface="+mn-cs"/>
              </a:rPr>
              <a:t> for mild injury to Roux en Y </a:t>
            </a:r>
            <a:r>
              <a:rPr kumimoji="0" lang="en-US" sz="800" b="1" i="0" u="none" strike="noStrike" kern="1200" cap="none" spc="0" normalizeH="0" baseline="0" noProof="0" dirty="0" err="1" smtClean="0">
                <a:ln>
                  <a:noFill/>
                </a:ln>
                <a:solidFill>
                  <a:schemeClr val="tx1"/>
                </a:solidFill>
                <a:effectLst/>
                <a:uLnTx/>
                <a:uFillTx/>
                <a:latin typeface="+mn-lt"/>
                <a:ea typeface="+mn-ea"/>
                <a:cs typeface="+mn-cs"/>
              </a:rPr>
              <a:t>hepatico-jejunostomy</a:t>
            </a:r>
            <a:r>
              <a:rPr kumimoji="0" lang="en-US" sz="800" b="1" i="0" u="none" strike="noStrike" kern="1200" cap="none" spc="0" normalizeH="0" baseline="0" noProof="0" dirty="0" smtClean="0">
                <a:ln>
                  <a:noFill/>
                </a:ln>
                <a:solidFill>
                  <a:schemeClr val="tx1"/>
                </a:solidFill>
                <a:effectLst/>
                <a:uLnTx/>
                <a:uFillTx/>
                <a:latin typeface="+mn-lt"/>
                <a:ea typeface="+mn-ea"/>
                <a:cs typeface="+mn-cs"/>
              </a:rPr>
              <a:t> for complex injuries.</a:t>
            </a:r>
          </a:p>
        </p:txBody>
      </p:sp>
      <p:sp>
        <p:nvSpPr>
          <p:cNvPr id="5" name="Content Placeholder 2"/>
          <p:cNvSpPr txBox="1">
            <a:spLocks/>
          </p:cNvSpPr>
          <p:nvPr/>
        </p:nvSpPr>
        <p:spPr>
          <a:xfrm>
            <a:off x="113488" y="5943600"/>
            <a:ext cx="3437431" cy="1295400"/>
          </a:xfrm>
          <a:prstGeom prst="rect">
            <a:avLst/>
          </a:prstGeom>
          <a:noFill/>
          <a:ln>
            <a:noFill/>
          </a:ln>
        </p:spPr>
        <p:style>
          <a:lnRef idx="1">
            <a:schemeClr val="accent5"/>
          </a:lnRef>
          <a:fillRef idx="3">
            <a:schemeClr val="accent5"/>
          </a:fillRef>
          <a:effectRef idx="2">
            <a:schemeClr val="accent5"/>
          </a:effectRef>
          <a:fontRef idx="minor">
            <a:schemeClr val="lt1"/>
          </a:fontRef>
        </p:style>
        <p:txBody>
          <a:bodyPr vert="horz" anchor="t">
            <a:noAutofit/>
          </a:bodyPr>
          <a:lstStyle/>
          <a:p>
            <a:pPr marL="447675" marR="0" lvl="0" indent="-447675" algn="just" defTabSz="914400" rtl="0" eaLnBrk="1" fontAlgn="auto" latinLnBrk="0" hangingPunct="1">
              <a:lnSpc>
                <a:spcPct val="100000"/>
              </a:lnSpc>
              <a:spcBef>
                <a:spcPct val="20000"/>
              </a:spcBef>
              <a:spcAft>
                <a:spcPts val="0"/>
              </a:spcAft>
              <a:buClr>
                <a:schemeClr val="accent1"/>
              </a:buClr>
              <a:buSzPct val="80000"/>
              <a:buFont typeface="Wingdings 2"/>
              <a:buNone/>
              <a:tabLst/>
              <a:defRPr/>
            </a:pPr>
            <a:r>
              <a:rPr kumimoji="0" lang="en-US" sz="800" i="0" u="none" kern="1200" cap="none" spc="0" normalizeH="0" baseline="0" noProof="0" dirty="0" err="1" smtClean="0">
                <a:ln>
                  <a:noFill/>
                </a:ln>
                <a:solidFill>
                  <a:srgbClr val="002060"/>
                </a:solidFill>
                <a:uLnTx/>
                <a:uFillTx/>
                <a:latin typeface="Arial Narrow" pitchFamily="34" charset="0"/>
              </a:rPr>
              <a:t>Billiary</a:t>
            </a:r>
            <a:r>
              <a:rPr kumimoji="0" lang="en-US" sz="800" i="0" u="none" kern="1200" cap="none" spc="0" normalizeH="0" baseline="0" noProof="0" dirty="0" smtClean="0">
                <a:ln>
                  <a:noFill/>
                </a:ln>
                <a:solidFill>
                  <a:srgbClr val="002060"/>
                </a:solidFill>
                <a:uLnTx/>
                <a:uFillTx/>
                <a:latin typeface="Arial Narrow" pitchFamily="34" charset="0"/>
              </a:rPr>
              <a:t> tract (Bile duct and gall bladder) cancer</a:t>
            </a:r>
          </a:p>
          <a:p>
            <a:pPr marL="228600" marR="0" lvl="0" indent="-163513" algn="just"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800" i="0" u="none" kern="1200" cap="none" spc="0" normalizeH="0" baseline="0" noProof="0" dirty="0" smtClean="0">
                <a:ln>
                  <a:noFill/>
                </a:ln>
                <a:solidFill>
                  <a:srgbClr val="002060"/>
                </a:solidFill>
                <a:uLnTx/>
                <a:uFillTx/>
                <a:latin typeface="Arial Narrow" pitchFamily="34" charset="0"/>
              </a:rPr>
              <a:t>Gall Bladder Cancer - Radical </a:t>
            </a:r>
            <a:r>
              <a:rPr kumimoji="0" lang="en-US" sz="800" i="0" u="none" kern="1200" cap="none" spc="0" normalizeH="0" baseline="0" noProof="0" dirty="0" err="1" smtClean="0">
                <a:ln>
                  <a:noFill/>
                </a:ln>
                <a:solidFill>
                  <a:srgbClr val="002060"/>
                </a:solidFill>
                <a:uLnTx/>
                <a:uFillTx/>
                <a:latin typeface="Arial Narrow" pitchFamily="34" charset="0"/>
              </a:rPr>
              <a:t>cholecystectomy</a:t>
            </a:r>
            <a:r>
              <a:rPr kumimoji="0" lang="en-US" sz="800" i="0" u="none" kern="1200" cap="none" spc="0" normalizeH="0" baseline="0" noProof="0" dirty="0" smtClean="0">
                <a:ln>
                  <a:noFill/>
                </a:ln>
                <a:solidFill>
                  <a:srgbClr val="002060"/>
                </a:solidFill>
                <a:uLnTx/>
                <a:uFillTx/>
                <a:latin typeface="Arial Narrow" pitchFamily="34" charset="0"/>
              </a:rPr>
              <a:t> with wedge resection / Segment IVB &amp;V resection of Liver is routinely performed. </a:t>
            </a:r>
          </a:p>
          <a:p>
            <a:pPr marL="228600" marR="0" lvl="0" indent="-163513" algn="just"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800" i="0" u="none" kern="1200" cap="none" spc="0" normalizeH="0" baseline="0" noProof="0" dirty="0" smtClean="0">
                <a:ln>
                  <a:noFill/>
                </a:ln>
                <a:solidFill>
                  <a:srgbClr val="002060"/>
                </a:solidFill>
                <a:uLnTx/>
                <a:uFillTx/>
                <a:latin typeface="Arial Narrow" pitchFamily="34" charset="0"/>
              </a:rPr>
              <a:t>Mid and distal CBD cancer – Whipple’s </a:t>
            </a:r>
            <a:r>
              <a:rPr kumimoji="0" lang="en-US" sz="800" i="0" u="none" kern="1200" cap="none" spc="0" normalizeH="0" baseline="0" noProof="0" dirty="0" err="1" smtClean="0">
                <a:ln>
                  <a:noFill/>
                </a:ln>
                <a:solidFill>
                  <a:srgbClr val="002060"/>
                </a:solidFill>
                <a:uLnTx/>
                <a:uFillTx/>
                <a:latin typeface="Arial Narrow" pitchFamily="34" charset="0"/>
              </a:rPr>
              <a:t>pancreaticoduodenectomy</a:t>
            </a:r>
            <a:r>
              <a:rPr kumimoji="0" lang="en-US" sz="800" i="0" u="none" kern="1200" cap="none" spc="0" normalizeH="0" baseline="0" noProof="0" dirty="0" smtClean="0">
                <a:ln>
                  <a:noFill/>
                </a:ln>
                <a:solidFill>
                  <a:srgbClr val="002060"/>
                </a:solidFill>
                <a:uLnTx/>
                <a:uFillTx/>
                <a:latin typeface="Arial Narrow" pitchFamily="34" charset="0"/>
              </a:rPr>
              <a:t> is performed.</a:t>
            </a:r>
          </a:p>
          <a:p>
            <a:pPr marL="228600" marR="0" lvl="0" indent="-163513" algn="just"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800" i="0" u="none" kern="1200" cap="none" spc="0" normalizeH="0" baseline="0" noProof="0" dirty="0" err="1" smtClean="0">
                <a:ln>
                  <a:noFill/>
                </a:ln>
                <a:solidFill>
                  <a:srgbClr val="002060"/>
                </a:solidFill>
                <a:uLnTx/>
                <a:uFillTx/>
                <a:latin typeface="Arial Narrow" pitchFamily="34" charset="0"/>
              </a:rPr>
              <a:t>Hilar</a:t>
            </a:r>
            <a:r>
              <a:rPr kumimoji="0" lang="en-US" sz="800" i="0" u="none" kern="1200" cap="none" spc="0" normalizeH="0" baseline="0" noProof="0" dirty="0" smtClean="0">
                <a:ln>
                  <a:noFill/>
                </a:ln>
                <a:solidFill>
                  <a:srgbClr val="002060"/>
                </a:solidFill>
                <a:uLnTx/>
                <a:uFillTx/>
                <a:latin typeface="Arial Narrow" pitchFamily="34" charset="0"/>
              </a:rPr>
              <a:t> and </a:t>
            </a:r>
            <a:r>
              <a:rPr kumimoji="0" lang="en-US" sz="800" i="0" u="none" kern="1200" cap="none" spc="0" normalizeH="0" baseline="0" noProof="0" dirty="0" err="1" smtClean="0">
                <a:ln>
                  <a:noFill/>
                </a:ln>
                <a:solidFill>
                  <a:srgbClr val="002060"/>
                </a:solidFill>
                <a:uLnTx/>
                <a:uFillTx/>
                <a:latin typeface="Arial Narrow" pitchFamily="34" charset="0"/>
              </a:rPr>
              <a:t>intrahepatic</a:t>
            </a:r>
            <a:r>
              <a:rPr kumimoji="0" lang="en-US" sz="800" i="0" u="none" kern="1200" cap="none" spc="0" normalizeH="0" baseline="0" noProof="0" dirty="0" smtClean="0">
                <a:ln>
                  <a:noFill/>
                </a:ln>
                <a:solidFill>
                  <a:srgbClr val="002060"/>
                </a:solidFill>
                <a:uLnTx/>
                <a:uFillTx/>
                <a:latin typeface="Arial Narrow" pitchFamily="34" charset="0"/>
              </a:rPr>
              <a:t> Bile duct cancer – usually treated with </a:t>
            </a:r>
            <a:r>
              <a:rPr kumimoji="0" lang="en-US" sz="800" i="0" u="none" kern="1200" cap="none" spc="0" normalizeH="0" baseline="0" noProof="0" dirty="0" err="1" smtClean="0">
                <a:ln>
                  <a:noFill/>
                </a:ln>
                <a:solidFill>
                  <a:srgbClr val="002060"/>
                </a:solidFill>
                <a:uLnTx/>
                <a:uFillTx/>
                <a:latin typeface="Arial Narrow" pitchFamily="34" charset="0"/>
              </a:rPr>
              <a:t>Hilar</a:t>
            </a:r>
            <a:r>
              <a:rPr kumimoji="0" lang="en-US" sz="800" i="0" u="none" kern="1200" cap="none" spc="0" normalizeH="0" baseline="0" noProof="0" dirty="0" smtClean="0">
                <a:ln>
                  <a:noFill/>
                </a:ln>
                <a:solidFill>
                  <a:srgbClr val="002060"/>
                </a:solidFill>
                <a:uLnTx/>
                <a:uFillTx/>
                <a:latin typeface="Arial Narrow" pitchFamily="34" charset="0"/>
              </a:rPr>
              <a:t> Excision with Right / Left </a:t>
            </a:r>
            <a:r>
              <a:rPr kumimoji="0" lang="en-US" sz="800" i="0" u="none" kern="1200" cap="none" spc="0" normalizeH="0" baseline="0" noProof="0" dirty="0" err="1" smtClean="0">
                <a:ln>
                  <a:noFill/>
                </a:ln>
                <a:solidFill>
                  <a:srgbClr val="002060"/>
                </a:solidFill>
                <a:uLnTx/>
                <a:uFillTx/>
                <a:latin typeface="Arial Narrow" pitchFamily="34" charset="0"/>
              </a:rPr>
              <a:t>hepatectomy</a:t>
            </a:r>
            <a:r>
              <a:rPr kumimoji="0" lang="en-US" sz="800" i="0" u="none" kern="1200" cap="none" spc="0" normalizeH="0" baseline="0" noProof="0" dirty="0" smtClean="0">
                <a:ln>
                  <a:noFill/>
                </a:ln>
                <a:solidFill>
                  <a:srgbClr val="002060"/>
                </a:solidFill>
                <a:uLnTx/>
                <a:uFillTx/>
                <a:latin typeface="Arial Narrow" pitchFamily="34" charset="0"/>
              </a:rPr>
              <a:t> ( along with vascular resection of Portal vein / hepatic artery for advanced lesions).</a:t>
            </a:r>
          </a:p>
          <a:p>
            <a:pPr marL="228600" marR="0" lvl="0" indent="-163513" algn="just"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800" i="0" u="none" kern="1200" cap="none" spc="0" normalizeH="0" baseline="0" noProof="0" dirty="0" smtClean="0">
                <a:ln>
                  <a:noFill/>
                </a:ln>
                <a:solidFill>
                  <a:srgbClr val="002060"/>
                </a:solidFill>
                <a:uLnTx/>
                <a:uFillTx/>
                <a:latin typeface="Arial Narrow" pitchFamily="34" charset="0"/>
              </a:rPr>
              <a:t>Patients who have inoperable diseases are offered various palliative measures like </a:t>
            </a:r>
            <a:r>
              <a:rPr kumimoji="0" lang="en-US" sz="800" i="0" u="none" kern="1200" cap="none" spc="0" normalizeH="0" baseline="0" noProof="0" dirty="0" err="1" smtClean="0">
                <a:ln>
                  <a:noFill/>
                </a:ln>
                <a:solidFill>
                  <a:srgbClr val="002060"/>
                </a:solidFill>
                <a:uLnTx/>
                <a:uFillTx/>
                <a:latin typeface="Arial Narrow" pitchFamily="34" charset="0"/>
              </a:rPr>
              <a:t>stenting</a:t>
            </a:r>
            <a:r>
              <a:rPr kumimoji="0" lang="en-US" sz="800" i="0" u="none" kern="1200" cap="none" spc="0" normalizeH="0" baseline="0" noProof="0" dirty="0" smtClean="0">
                <a:ln>
                  <a:noFill/>
                </a:ln>
                <a:solidFill>
                  <a:srgbClr val="002060"/>
                </a:solidFill>
                <a:uLnTx/>
                <a:uFillTx/>
                <a:latin typeface="Arial Narrow" pitchFamily="34" charset="0"/>
              </a:rPr>
              <a:t> or segment III </a:t>
            </a:r>
            <a:r>
              <a:rPr kumimoji="0" lang="en-US" sz="800" i="0" u="none" kern="1200" cap="none" spc="0" normalizeH="0" baseline="0" noProof="0" dirty="0" err="1" smtClean="0">
                <a:ln>
                  <a:noFill/>
                </a:ln>
                <a:solidFill>
                  <a:srgbClr val="002060"/>
                </a:solidFill>
                <a:uLnTx/>
                <a:uFillTx/>
                <a:latin typeface="Arial Narrow" pitchFamily="34" charset="0"/>
              </a:rPr>
              <a:t>billiary</a:t>
            </a:r>
            <a:r>
              <a:rPr kumimoji="0" lang="en-US" sz="800" i="0" u="none" kern="1200" cap="none" spc="0" normalizeH="0" baseline="0" noProof="0" dirty="0" smtClean="0">
                <a:ln>
                  <a:noFill/>
                </a:ln>
                <a:solidFill>
                  <a:srgbClr val="002060"/>
                </a:solidFill>
                <a:uLnTx/>
                <a:uFillTx/>
                <a:latin typeface="Arial Narrow" pitchFamily="34" charset="0"/>
              </a:rPr>
              <a:t> bypass procedures.</a:t>
            </a:r>
            <a:endParaRPr kumimoji="0" lang="en-US" sz="800" i="0" u="none" kern="1200" cap="none" spc="0" normalizeH="0" baseline="0" noProof="0" dirty="0">
              <a:ln>
                <a:noFill/>
              </a:ln>
              <a:solidFill>
                <a:srgbClr val="002060"/>
              </a:solidFill>
              <a:uLnTx/>
              <a:uFillTx/>
              <a:latin typeface="Arial Narrow" pitchFamily="34" charset="0"/>
            </a:endParaRPr>
          </a:p>
        </p:txBody>
      </p:sp>
      <p:sp>
        <p:nvSpPr>
          <p:cNvPr id="6" name="Title 1"/>
          <p:cNvSpPr>
            <a:spLocks noGrp="1"/>
          </p:cNvSpPr>
          <p:nvPr>
            <p:ph type="title"/>
          </p:nvPr>
        </p:nvSpPr>
        <p:spPr>
          <a:xfrm>
            <a:off x="685800" y="152400"/>
            <a:ext cx="2133600" cy="252941"/>
          </a:xfrm>
        </p:spPr>
        <p:txBody>
          <a:bodyPr>
            <a:noAutofit/>
          </a:bodyPr>
          <a:lstStyle/>
          <a:p>
            <a:pPr algn="ctr"/>
            <a:r>
              <a:rPr lang="en-US" sz="1100" dirty="0" err="1" smtClean="0">
                <a:solidFill>
                  <a:srgbClr val="FFFF00"/>
                </a:solidFill>
              </a:rPr>
              <a:t>Billiary</a:t>
            </a:r>
            <a:r>
              <a:rPr lang="en-US" sz="1100" dirty="0" smtClean="0">
                <a:solidFill>
                  <a:srgbClr val="FFFF00"/>
                </a:solidFill>
              </a:rPr>
              <a:t> Tract Surgery</a:t>
            </a:r>
            <a:endParaRPr lang="en-US" sz="1100" dirty="0">
              <a:solidFill>
                <a:srgbClr val="FFFF00"/>
              </a:solidFill>
            </a:endParaRPr>
          </a:p>
        </p:txBody>
      </p:sp>
      <p:cxnSp>
        <p:nvCxnSpPr>
          <p:cNvPr id="7" name="Straight Connector 6"/>
          <p:cNvCxnSpPr/>
          <p:nvPr/>
        </p:nvCxnSpPr>
        <p:spPr>
          <a:xfrm>
            <a:off x="1295400" y="152400"/>
            <a:ext cx="1447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295400" y="380999"/>
            <a:ext cx="1447800" cy="1"/>
          </a:xfrm>
          <a:prstGeom prst="line">
            <a:avLst/>
          </a:prstGeom>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5208" t="17179" r="11702" b="14736"/>
          <a:stretch/>
        </p:blipFill>
        <p:spPr bwMode="auto">
          <a:xfrm>
            <a:off x="76200" y="1807724"/>
            <a:ext cx="925334"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2252" t="33898" r="23163" b="29782"/>
          <a:stretch/>
        </p:blipFill>
        <p:spPr bwMode="auto">
          <a:xfrm>
            <a:off x="457200" y="4495800"/>
            <a:ext cx="1451181" cy="1143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00" y="4495800"/>
            <a:ext cx="1340168" cy="1143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30369" y="5678016"/>
            <a:ext cx="3325416" cy="16927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sz="500" b="1" dirty="0"/>
              <a:t>Roux en Y </a:t>
            </a:r>
            <a:r>
              <a:rPr lang="en-US" sz="500" b="1" dirty="0" err="1"/>
              <a:t>hepatico-jejunostomy</a:t>
            </a:r>
            <a:r>
              <a:rPr lang="en-US" sz="500" b="1" dirty="0"/>
              <a:t> for </a:t>
            </a:r>
            <a:r>
              <a:rPr lang="en-US" sz="500" b="1" dirty="0" smtClean="0"/>
              <a:t>Complete CBD transection during laparoscopic cholecystectomy</a:t>
            </a:r>
            <a:endParaRPr lang="en-IN" sz="500" dirty="0"/>
          </a:p>
        </p:txBody>
      </p:sp>
      <p:pic>
        <p:nvPicPr>
          <p:cNvPr id="3078"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4600" y="1807724"/>
            <a:ext cx="1092331"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3057" t="8466" r="24888" b="16622"/>
          <a:stretch/>
        </p:blipFill>
        <p:spPr bwMode="auto">
          <a:xfrm>
            <a:off x="1219200" y="1807724"/>
            <a:ext cx="1120906"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0" y="2771001"/>
            <a:ext cx="1028975" cy="27699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IN" sz="600" dirty="0" err="1" smtClean="0"/>
              <a:t>Billiary</a:t>
            </a:r>
            <a:r>
              <a:rPr lang="en-IN" sz="600" dirty="0" smtClean="0"/>
              <a:t> stones in </a:t>
            </a:r>
          </a:p>
          <a:p>
            <a:pPr algn="ctr"/>
            <a:r>
              <a:rPr lang="en-IN" sz="600" dirty="0" smtClean="0"/>
              <a:t>Gall bladder &amp; CBD</a:t>
            </a:r>
            <a:endParaRPr lang="en-IN" sz="600" dirty="0"/>
          </a:p>
        </p:txBody>
      </p:sp>
      <p:sp>
        <p:nvSpPr>
          <p:cNvPr id="16" name="TextBox 15"/>
          <p:cNvSpPr txBox="1"/>
          <p:nvPr/>
        </p:nvSpPr>
        <p:spPr>
          <a:xfrm>
            <a:off x="1066800" y="2771001"/>
            <a:ext cx="1447800" cy="27699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IN" sz="600" dirty="0" smtClean="0"/>
              <a:t>Indo </a:t>
            </a:r>
            <a:r>
              <a:rPr lang="en-IN" sz="600" dirty="0" err="1" smtClean="0"/>
              <a:t>cyanene</a:t>
            </a:r>
            <a:r>
              <a:rPr lang="en-IN" sz="600" dirty="0" smtClean="0"/>
              <a:t> Green(ICG) during </a:t>
            </a:r>
          </a:p>
          <a:p>
            <a:pPr algn="ctr"/>
            <a:r>
              <a:rPr lang="en-IN" sz="600" dirty="0" smtClean="0"/>
              <a:t>Laparoscopic cholecystectomy</a:t>
            </a:r>
            <a:endParaRPr lang="en-IN" sz="600" dirty="0"/>
          </a:p>
        </p:txBody>
      </p:sp>
      <p:sp>
        <p:nvSpPr>
          <p:cNvPr id="17" name="TextBox 16"/>
          <p:cNvSpPr txBox="1"/>
          <p:nvPr/>
        </p:nvSpPr>
        <p:spPr>
          <a:xfrm>
            <a:off x="2577956" y="2771240"/>
            <a:ext cx="1028975" cy="27699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IN" sz="600" dirty="0" smtClean="0"/>
              <a:t>Complex </a:t>
            </a:r>
            <a:r>
              <a:rPr lang="en-IN" sz="600" dirty="0" err="1" smtClean="0"/>
              <a:t>Choledochal</a:t>
            </a:r>
            <a:r>
              <a:rPr lang="en-IN" sz="600" dirty="0" smtClean="0"/>
              <a:t> cyst – Type VI</a:t>
            </a:r>
            <a:endParaRPr lang="en-IN" sz="600" dirty="0"/>
          </a:p>
        </p:txBody>
      </p:sp>
      <p:pic>
        <p:nvPicPr>
          <p:cNvPr id="3080" name="Picture 8"/>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7542"/>
          <a:stretch/>
        </p:blipFill>
        <p:spPr bwMode="auto">
          <a:xfrm>
            <a:off x="389456" y="7239000"/>
            <a:ext cx="1401244" cy="132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32203" y="7239000"/>
            <a:ext cx="1368197" cy="1331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p:cNvSpPr/>
          <p:nvPr/>
        </p:nvSpPr>
        <p:spPr>
          <a:xfrm>
            <a:off x="334378" y="8669179"/>
            <a:ext cx="1334312" cy="24622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sz="500" b="1" dirty="0" err="1" smtClean="0"/>
              <a:t>Hilar</a:t>
            </a:r>
            <a:r>
              <a:rPr lang="en-US" sz="500" b="1" dirty="0" smtClean="0"/>
              <a:t> Dissection under process during Radical cholecystectomy</a:t>
            </a:r>
            <a:endParaRPr lang="en-IN" sz="500" dirty="0"/>
          </a:p>
        </p:txBody>
      </p:sp>
      <p:sp>
        <p:nvSpPr>
          <p:cNvPr id="22" name="Rectangle 21"/>
          <p:cNvSpPr/>
          <p:nvPr/>
        </p:nvSpPr>
        <p:spPr>
          <a:xfrm>
            <a:off x="1797518" y="8669179"/>
            <a:ext cx="1471181" cy="24622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sz="500" b="1" dirty="0" smtClean="0"/>
              <a:t>Liver Parenchymal transection under process during Radical cholecystectomy</a:t>
            </a:r>
            <a:endParaRPr lang="en-IN" sz="500" dirty="0"/>
          </a:p>
        </p:txBody>
      </p:sp>
      <p:sp>
        <p:nvSpPr>
          <p:cNvPr id="23" name="Rectangle 22"/>
          <p:cNvSpPr/>
          <p:nvPr/>
        </p:nvSpPr>
        <p:spPr>
          <a:xfrm>
            <a:off x="996870" y="8929893"/>
            <a:ext cx="1746330" cy="215444"/>
          </a:xfrm>
          <a:prstGeom prst="rect">
            <a:avLst/>
          </a:prstGeom>
        </p:spPr>
        <p:txBody>
          <a:bodyPr wrap="square">
            <a:spAutoFit/>
          </a:bodyPr>
          <a:lstStyle/>
          <a:p>
            <a:r>
              <a:rPr lang="en-US" sz="800" b="1" u="sng" dirty="0" smtClean="0">
                <a:solidFill>
                  <a:srgbClr val="00B0F0"/>
                </a:solidFill>
                <a:latin typeface="Arial Narrow" pitchFamily="34" charset="0"/>
              </a:rPr>
              <a:t>“For details log on to www.ligg.co.in”</a:t>
            </a:r>
            <a:endParaRPr lang="en-US" sz="800" u="sng" dirty="0">
              <a:solidFill>
                <a:srgbClr val="00B0F0"/>
              </a:solidFill>
              <a:latin typeface="Arial Narrow"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7925</TotalTime>
  <Words>821</Words>
  <Application>Microsoft Office PowerPoint</Application>
  <PresentationFormat>Custom</PresentationFormat>
  <Paragraphs>47</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Verve</vt:lpstr>
      <vt:lpstr> Hepato-billiary-pancreatic Surgery</vt:lpstr>
      <vt:lpstr>PowerPoint Presentation</vt:lpstr>
      <vt:lpstr>PowerPoint Presentation</vt:lpstr>
      <vt:lpstr>Billiary Tract Surgery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Hepato-billiary-pancreatic Surgery</dc:title>
  <dc:creator>HARISH</dc:creator>
  <cp:lastModifiedBy>DELL</cp:lastModifiedBy>
  <cp:revision>55</cp:revision>
  <dcterms:created xsi:type="dcterms:W3CDTF">2006-08-16T00:00:00Z</dcterms:created>
  <dcterms:modified xsi:type="dcterms:W3CDTF">2020-04-12T12:43:16Z</dcterms:modified>
</cp:coreProperties>
</file>